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31"/>
  </p:notesMasterIdLst>
  <p:handoutMasterIdLst>
    <p:handoutMasterId r:id="rId32"/>
  </p:handoutMasterIdLst>
  <p:sldIdLst>
    <p:sldId id="1206" r:id="rId2"/>
    <p:sldId id="1239" r:id="rId3"/>
    <p:sldId id="1223" r:id="rId4"/>
    <p:sldId id="1224" r:id="rId5"/>
    <p:sldId id="1240" r:id="rId6"/>
    <p:sldId id="1128" r:id="rId7"/>
    <p:sldId id="1203" r:id="rId8"/>
    <p:sldId id="1242" r:id="rId9"/>
    <p:sldId id="1198" r:id="rId10"/>
    <p:sldId id="1201" r:id="rId11"/>
    <p:sldId id="1204" r:id="rId12"/>
    <p:sldId id="1246" r:id="rId13"/>
    <p:sldId id="1243" r:id="rId14"/>
    <p:sldId id="1132" r:id="rId15"/>
    <p:sldId id="1231" r:id="rId16"/>
    <p:sldId id="1174" r:id="rId17"/>
    <p:sldId id="1187" r:id="rId18"/>
    <p:sldId id="1238" r:id="rId19"/>
    <p:sldId id="1247" r:id="rId20"/>
    <p:sldId id="1244" r:id="rId21"/>
    <p:sldId id="1221" r:id="rId22"/>
    <p:sldId id="1236" r:id="rId23"/>
    <p:sldId id="1250" r:id="rId24"/>
    <p:sldId id="1192" r:id="rId25"/>
    <p:sldId id="1139" r:id="rId26"/>
    <p:sldId id="1193" r:id="rId27"/>
    <p:sldId id="1180" r:id="rId28"/>
    <p:sldId id="1248" r:id="rId29"/>
    <p:sldId id="1245" r:id="rId30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120C80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rgbClr val="120C80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rgbClr val="120C80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rgbClr val="120C80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rgbClr val="120C80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ABE9FF"/>
    <a:srgbClr val="FFFFFF"/>
    <a:srgbClr val="FFFF99"/>
    <a:srgbClr val="CCFF99"/>
    <a:srgbClr val="B2DD83"/>
    <a:srgbClr val="A4D76B"/>
    <a:srgbClr val="CDF765"/>
    <a:srgbClr val="FFCCCC"/>
    <a:srgbClr val="000000"/>
    <a:srgbClr val="E7FFE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039" autoAdjust="0"/>
    <p:restoredTop sz="85112" autoAdjust="0"/>
  </p:normalViewPr>
  <p:slideViewPr>
    <p:cSldViewPr snapToGrid="0">
      <p:cViewPr varScale="1">
        <p:scale>
          <a:sx n="95" d="100"/>
          <a:sy n="95" d="100"/>
        </p:scale>
        <p:origin x="-106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235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b="1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b="1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83B64B29-3151-4768-9A9A-7A0D6A50D47D}" type="datetime1">
              <a:rPr lang="en-US"/>
              <a:pPr>
                <a:defRPr/>
              </a:pPr>
              <a:t>2/20/2009</a:t>
            </a:fld>
            <a:endParaRPr lang="fr-FR" dirty="0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b="1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fr-FR"/>
              <a:t>Dassault System</a:t>
            </a:r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b="1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0338A043-10C7-4AB5-BC6E-365CDDEC3DC7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D90D838D-A4E9-4D74-B229-54ACBA49AEF4}" type="datetime1">
              <a:rPr lang="en-US"/>
              <a:pPr>
                <a:defRPr/>
              </a:pPr>
              <a:t>2/20/2009</a:t>
            </a:fld>
            <a:endParaRPr lang="fr-FR" dirty="0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fr-FR"/>
              <a:t>Dassault System</a:t>
            </a:r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F96350AB-9CCE-42C9-9C31-B5C24B1672F5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Dassault System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6350AB-9CCE-42C9-9C31-B5C24B1672F5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Dassault System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6350AB-9CCE-42C9-9C31-B5C24B1672F5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Autre exemple d’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Point 2 Point : le Produit ENOVIA Collaboration pour Microsoft permettant  l’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des applications MS Office – PowerPoint, Word, Excel, Outlook, Project . Un menu contextuelle ENOVIA permet l’</a:t>
            </a:r>
            <a:r>
              <a:rPr lang="fr-FR" baseline="0" dirty="0" err="1" smtClean="0"/>
              <a:t>acces</a:t>
            </a:r>
            <a:r>
              <a:rPr lang="fr-FR" baseline="0" dirty="0" smtClean="0"/>
              <a:t> aux documents offices </a:t>
            </a:r>
            <a:r>
              <a:rPr lang="fr-FR" baseline="0" dirty="0" err="1" smtClean="0"/>
              <a:t>gere</a:t>
            </a:r>
            <a:r>
              <a:rPr lang="fr-FR" baseline="0" dirty="0" smtClean="0"/>
              <a:t> par ENOVIA V6,  une 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avec Windows desktop pour la manipulation des documents via drag &amp; drop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413D-DD8B-4DE1-9D2F-B0BBD07DFAB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79E52-D6F4-42BF-9424-155B2B39268C}" type="slidenum">
              <a:rPr lang="fr-FR" smtClean="0">
                <a:cs typeface="Arial" charset="0"/>
              </a:rPr>
              <a:pPr/>
              <a:t>13</a:t>
            </a:fld>
            <a:endParaRPr lang="fr-FR" smtClean="0">
              <a:cs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7975"/>
          </a:xfrm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8373" name="Footer Placeholder 6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 smtClean="0">
                <a:cs typeface="Arial" charset="0"/>
              </a:rPr>
              <a:t>Dassault System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DD7460-2BA6-471A-8222-8A7DE10DE1E8}" type="slidenum">
              <a:rPr lang="fr-FR" smtClean="0"/>
              <a:pPr>
                <a:defRPr/>
              </a:pPr>
              <a:t>14</a:t>
            </a:fld>
            <a:endParaRPr lang="fr-FR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Dassault System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6350AB-9CCE-42C9-9C31-B5C24B1672F5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Dassault System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6350AB-9CCE-42C9-9C31-B5C24B1672F5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Herausforderung Kooperation</a:t>
            </a: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79E52-D6F4-42BF-9424-155B2B39268C}" type="slidenum">
              <a:rPr lang="fr-FR" smtClean="0">
                <a:cs typeface="Arial" charset="0"/>
              </a:rPr>
              <a:pPr/>
              <a:t>20</a:t>
            </a:fld>
            <a:endParaRPr lang="fr-FR" smtClean="0">
              <a:cs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7975"/>
          </a:xfrm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8373" name="Footer Placeholder 6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 smtClean="0">
                <a:cs typeface="Arial" charset="0"/>
              </a:rPr>
              <a:t>Dassault System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Dassault System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6350AB-9CCE-42C9-9C31-B5C24B1672F5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DD7460-2BA6-471A-8222-8A7DE10DE1E8}" type="slidenum">
              <a:rPr lang="fr-FR" smtClean="0"/>
              <a:pPr>
                <a:defRPr/>
              </a:pPr>
              <a:t>22</a:t>
            </a:fld>
            <a:endParaRPr lang="fr-FR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smtClean="0"/>
              <a:t>IDE </a:t>
            </a:r>
            <a:r>
              <a:rPr lang="en-US" smtClean="0"/>
              <a:t>IntegratedDevelopmentEnvironment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Dassault System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9FC120-A436-4443-B0C0-7983B9A10180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This slide shows the great flexibility</a:t>
            </a:r>
            <a:r>
              <a:rPr lang="en-US" baseline="0" dirty="0" smtClean="0"/>
              <a:t> allowed by the V6 </a:t>
            </a:r>
            <a:r>
              <a:rPr lang="en-US" baseline="0" dirty="0" err="1" smtClean="0"/>
              <a:t>xPDM</a:t>
            </a:r>
            <a:r>
              <a:rPr lang="en-US" baseline="0" dirty="0" smtClean="0"/>
              <a:t> Services approach. </a:t>
            </a:r>
          </a:p>
          <a:p>
            <a:r>
              <a:rPr lang="en-US" baseline="0" dirty="0" smtClean="0"/>
              <a:t>Customers can choose to implement a complete OOTB solution ( left), develop their own </a:t>
            </a:r>
            <a:r>
              <a:rPr lang="en-US" baseline="0" dirty="0" err="1" smtClean="0"/>
              <a:t>xPDM</a:t>
            </a:r>
            <a:r>
              <a:rPr lang="en-US" baseline="0" dirty="0" smtClean="0"/>
              <a:t> connector with the DS Toolkit  (middle)) and/or leverage an existing implementation (Orchestration Engine / Service Bus and xPDM connectors) and connect it to V6 through the V6 xPDM Services.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Dassault System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6350AB-9CCE-42C9-9C31-B5C24B1672F5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Dassault System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6350AB-9CCE-42C9-9C31-B5C24B1672F5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Dassault System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6350AB-9CCE-42C9-9C31-B5C24B1672F5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081F0-085A-4860-AA3F-7359B11C396A}" type="slidenum">
              <a:rPr lang="fr-FR"/>
              <a:pPr>
                <a:defRPr/>
              </a:pPr>
              <a:t>28</a:t>
            </a:fld>
            <a:endParaRPr lang="fr-FR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70FAED-5160-4925-9033-57B0EFD032A4}" type="slidenum">
              <a:rPr lang="ja-JP" altLang="en-US"/>
              <a:pPr/>
              <a:t>3</a:t>
            </a:fld>
            <a:endParaRPr lang="en-US" altLang="ja-JP"/>
          </a:p>
        </p:txBody>
      </p:sp>
      <p:sp>
        <p:nvSpPr>
          <p:cNvPr id="419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419021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16478" y="4343400"/>
            <a:ext cx="5025044" cy="4110103"/>
          </a:xfrm>
          <a:ln/>
        </p:spPr>
        <p:txBody>
          <a:bodyPr lIns="85809" tIns="42904" rIns="85809" bIns="42904"/>
          <a:lstStyle/>
          <a:p>
            <a:pPr defTabSz="1020363"/>
            <a:endParaRPr lang="fr-FR" sz="1100" b="1" dirty="0">
              <a:solidFill>
                <a:srgbClr val="00339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70FAED-5160-4925-9033-57B0EFD032A4}" type="slidenum">
              <a:rPr lang="ja-JP" altLang="en-US"/>
              <a:pPr/>
              <a:t>4</a:t>
            </a:fld>
            <a:endParaRPr lang="en-US" altLang="ja-JP"/>
          </a:p>
        </p:txBody>
      </p:sp>
      <p:sp>
        <p:nvSpPr>
          <p:cNvPr id="419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419021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16478" y="4343400"/>
            <a:ext cx="5025044" cy="4110103"/>
          </a:xfrm>
          <a:ln/>
        </p:spPr>
        <p:txBody>
          <a:bodyPr lIns="85809" tIns="42904" rIns="85809" bIns="42904"/>
          <a:lstStyle/>
          <a:p>
            <a:pPr defTabSz="1020363"/>
            <a:endParaRPr lang="fr-FR" sz="1100" b="1" dirty="0">
              <a:solidFill>
                <a:srgbClr val="003399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79E52-D6F4-42BF-9424-155B2B39268C}" type="slidenum">
              <a:rPr lang="fr-FR" smtClean="0">
                <a:cs typeface="Arial" charset="0"/>
              </a:rPr>
              <a:pPr/>
              <a:t>5</a:t>
            </a:fld>
            <a:endParaRPr lang="fr-FR" smtClean="0">
              <a:cs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7975"/>
          </a:xfrm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8373" name="Footer Placeholder 6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 smtClean="0">
                <a:cs typeface="Arial" charset="0"/>
              </a:rPr>
              <a:t>Dassault System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2D417-A5E8-474A-8762-1376BC9FDF26}" type="slidenum">
              <a:rPr lang="fr-FR" smtClean="0"/>
              <a:pPr>
                <a:defRPr/>
              </a:pPr>
              <a:t>6</a:t>
            </a:fld>
            <a:endParaRPr lang="fr-FR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Dassault System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6350AB-9CCE-42C9-9C31-B5C24B1672F5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79E52-D6F4-42BF-9424-155B2B39268C}" type="slidenum">
              <a:rPr lang="fr-FR" smtClean="0">
                <a:cs typeface="Arial" charset="0"/>
              </a:rPr>
              <a:pPr/>
              <a:t>8</a:t>
            </a:fld>
            <a:endParaRPr lang="fr-FR" smtClean="0">
              <a:cs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7975"/>
          </a:xfrm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8373" name="Footer Placeholder 6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 smtClean="0">
                <a:cs typeface="Arial" charset="0"/>
              </a:rPr>
              <a:t>Dassault System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AFAB36-F3A9-49E8-AFF5-71BCD346ED3B}" type="slidenum">
              <a:rPr lang="fr-FR" smtClean="0"/>
              <a:pPr>
                <a:defRPr/>
              </a:pPr>
              <a:t>9</a:t>
            </a:fld>
            <a:endParaRPr lang="fr-FR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ouv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657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1175" y="1736725"/>
            <a:ext cx="7772400" cy="347663"/>
          </a:xfrm>
        </p:spPr>
        <p:txBody>
          <a:bodyPr anchor="t"/>
          <a:lstStyle>
            <a:lvl1pPr algn="r">
              <a:lnSpc>
                <a:spcPct val="95000"/>
              </a:lnSpc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7658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82775" y="2078038"/>
            <a:ext cx="6400800" cy="576262"/>
          </a:xfrm>
        </p:spPr>
        <p:txBody>
          <a:bodyPr lIns="0" tIns="0" rIns="0" bIns="0" anchor="b"/>
          <a:lstStyle>
            <a:lvl1pPr marL="0" indent="0" algn="r">
              <a:lnSpc>
                <a:spcPct val="95000"/>
              </a:lnSpc>
              <a:buFontTx/>
              <a:buNone/>
              <a:defRPr sz="1600" b="0"/>
            </a:lvl1pPr>
          </a:lstStyle>
          <a:p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Slide Number Placeholder 1"/>
          <p:cNvSpPr>
            <a:spLocks noGrp="1"/>
          </p:cNvSpPr>
          <p:nvPr userDrawn="1">
            <p:ph type="sldNum" sz="quarter" idx="4294967295"/>
          </p:nvPr>
        </p:nvSpPr>
        <p:spPr>
          <a:xfrm>
            <a:off x="134224" y="6420331"/>
            <a:ext cx="385894" cy="328612"/>
          </a:xfrm>
          <a:prstGeom prst="rect">
            <a:avLst/>
          </a:prstGeom>
        </p:spPr>
        <p:txBody>
          <a:bodyPr/>
          <a:lstStyle/>
          <a:p>
            <a:fld id="{33211AFE-C5BE-4789-879D-BE8E33FDF5D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4" name="Slide Number Placeholder 1"/>
          <p:cNvSpPr txBox="1">
            <a:spLocks/>
          </p:cNvSpPr>
          <p:nvPr userDrawn="1"/>
        </p:nvSpPr>
        <p:spPr>
          <a:xfrm>
            <a:off x="134224" y="6420331"/>
            <a:ext cx="385894" cy="328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211AFE-C5BE-4789-879D-BE8E33FDF5D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20C8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0C8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 txBox="1">
            <a:spLocks/>
          </p:cNvSpPr>
          <p:nvPr userDrawn="1"/>
        </p:nvSpPr>
        <p:spPr>
          <a:xfrm>
            <a:off x="134224" y="6420331"/>
            <a:ext cx="385894" cy="328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211AFE-C5BE-4789-879D-BE8E33FDF5D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20C8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0C8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int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50813"/>
            <a:ext cx="82296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 style du titre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1316038"/>
            <a:ext cx="8229600" cy="34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</a:p>
        </p:txBody>
      </p:sp>
      <p:sp>
        <p:nvSpPr>
          <p:cNvPr id="8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134224" y="6420331"/>
            <a:ext cx="385894" cy="328612"/>
          </a:xfrm>
          <a:prstGeom prst="rect">
            <a:avLst/>
          </a:prstGeom>
        </p:spPr>
        <p:txBody>
          <a:bodyPr/>
          <a:lstStyle/>
          <a:p>
            <a:fld id="{33211AFE-C5BE-4789-879D-BE8E33FDF5D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1" r:id="rId2"/>
    <p:sldLayoutId id="2147484042" r:id="rId3"/>
    <p:sldLayoutId id="2147484043" r:id="rId4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120C8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Blip>
          <a:blip r:embed="rId7"/>
        </a:buBlip>
        <a:defRPr sz="2000" b="1">
          <a:solidFill>
            <a:srgbClr val="120C80"/>
          </a:solidFill>
          <a:latin typeface="+mn-lt"/>
          <a:ea typeface="+mn-ea"/>
          <a:cs typeface="+mn-cs"/>
        </a:defRPr>
      </a:lvl1pPr>
      <a:lvl2pPr marL="522288" indent="32702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Blip>
          <a:blip r:embed="rId8"/>
        </a:buBlip>
        <a:defRPr sz="2000">
          <a:solidFill>
            <a:srgbClr val="120C80"/>
          </a:solidFill>
          <a:latin typeface="+mn-lt"/>
          <a:cs typeface="+mn-cs"/>
        </a:defRPr>
      </a:lvl2pPr>
      <a:lvl3pPr marL="1254125" indent="-19843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Blip>
          <a:blip r:embed="rId9"/>
        </a:buBlip>
        <a:defRPr sz="1500">
          <a:solidFill>
            <a:srgbClr val="120C80"/>
          </a:solidFill>
          <a:latin typeface="+mn-lt"/>
          <a:cs typeface="+mn-cs"/>
        </a:defRPr>
      </a:lvl3pPr>
      <a:lvl4pPr marL="1547813" indent="-176213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–"/>
        <a:defRPr sz="1400" i="1">
          <a:solidFill>
            <a:srgbClr val="120C80"/>
          </a:solidFill>
          <a:latin typeface="+mn-lt"/>
          <a:cs typeface="+mn-cs"/>
        </a:defRPr>
      </a:lvl4pPr>
      <a:lvl5pPr marL="1887538" indent="-176213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5pPr>
      <a:lvl6pPr marL="2344738" indent="-176213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6pPr>
      <a:lvl7pPr marL="2801938" indent="-176213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7pPr>
      <a:lvl8pPr marL="3259138" indent="-176213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8pPr>
      <a:lvl9pPr marL="3716338" indent="-176213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1200" i="1">
          <a:solidFill>
            <a:srgbClr val="120C8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3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gif"/><Relationship Id="rId4" Type="http://schemas.openxmlformats.org/officeDocument/2006/relationships/image" Target="../media/image4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49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5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9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emf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736724"/>
            <a:ext cx="8609162" cy="1058233"/>
          </a:xfrm>
        </p:spPr>
        <p:txBody>
          <a:bodyPr/>
          <a:lstStyle/>
          <a:p>
            <a:pPr lvl="0"/>
            <a:r>
              <a:rPr lang="en-US" sz="2800" dirty="0" smtClean="0"/>
              <a:t>V6 PLM Enterprise Integration Strategy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b="0" i="1" dirty="0" smtClean="0">
                <a:solidFill>
                  <a:srgbClr val="FF0000"/>
                </a:solidFill>
              </a:rPr>
              <a:t>How Customers can connect V6 with their existing Enterprise systems 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71138" y="6265147"/>
            <a:ext cx="1014884" cy="3064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 smtClean="0"/>
              <a:t>V6 R2009x</a:t>
            </a:r>
            <a:endParaRPr lang="en-US" sz="16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 bwMode="auto">
          <a:xfrm>
            <a:off x="1311755" y="3356524"/>
            <a:ext cx="6827520" cy="2742457"/>
          </a:xfrm>
          <a:prstGeom prst="rect">
            <a:avLst/>
          </a:prstGeom>
          <a:solidFill>
            <a:srgbClr val="F2F2F2">
              <a:alpha val="94902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44" name="Rounded Rectangle 83"/>
          <p:cNvSpPr>
            <a:spLocks noChangeArrowheads="1"/>
          </p:cNvSpPr>
          <p:nvPr/>
        </p:nvSpPr>
        <p:spPr bwMode="auto">
          <a:xfrm>
            <a:off x="2065105" y="4014449"/>
            <a:ext cx="5093977" cy="479502"/>
          </a:xfrm>
          <a:prstGeom prst="roundRect">
            <a:avLst>
              <a:gd name="adj" fmla="val 18412"/>
            </a:avLst>
          </a:prstGeom>
          <a:solidFill>
            <a:srgbClr val="69D8FF"/>
          </a:solidFill>
          <a:ln w="3175">
            <a:solidFill>
              <a:schemeClr val="tx2"/>
            </a:solidFill>
            <a:miter lim="800000"/>
            <a:headEnd/>
            <a:tailEnd/>
          </a:ln>
        </p:spPr>
        <p:txBody>
          <a:bodyPr lIns="0" tIns="0" rIns="0" bIns="0" anchor="b" anchorCtr="1"/>
          <a:lstStyle/>
          <a:p>
            <a:pPr algn="ctr"/>
            <a:r>
              <a:rPr lang="en-US" sz="18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Integration Framework</a:t>
            </a:r>
            <a:endParaRPr lang="en-US" sz="18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V6 Integration framework for Desktop Applications</a:t>
            </a:r>
            <a:endParaRPr lang="en-US" dirty="0"/>
          </a:p>
        </p:txBody>
      </p:sp>
      <p:sp>
        <p:nvSpPr>
          <p:cNvPr id="111" name="Content Placeholder 110"/>
          <p:cNvSpPr>
            <a:spLocks noGrp="1"/>
          </p:cNvSpPr>
          <p:nvPr>
            <p:ph idx="1"/>
          </p:nvPr>
        </p:nvSpPr>
        <p:spPr>
          <a:xfrm>
            <a:off x="679450" y="762000"/>
            <a:ext cx="8117709" cy="2449551"/>
          </a:xfrm>
        </p:spPr>
        <p:txBody>
          <a:bodyPr/>
          <a:lstStyle/>
          <a:p>
            <a:r>
              <a:rPr lang="en-US" dirty="0" smtClean="0"/>
              <a:t>V6 has a single data model that supports any type of integration</a:t>
            </a:r>
          </a:p>
          <a:p>
            <a:r>
              <a:rPr lang="en-US" dirty="0" smtClean="0"/>
              <a:t>Data mgr’s could be replaced with direct integration to ENOVIA that leverage the desktop data in the most cost effective and efficient way</a:t>
            </a:r>
          </a:p>
          <a:p>
            <a:r>
              <a:rPr lang="en-US" dirty="0" smtClean="0"/>
              <a:t>Apply Business Process to merge desktop data with overall product development process (workflow, lifecycle mgmt, EBOM synchronization, etc)</a:t>
            </a:r>
          </a:p>
        </p:txBody>
      </p:sp>
      <p:sp>
        <p:nvSpPr>
          <p:cNvPr id="102" name="Text Box 3"/>
          <p:cNvSpPr txBox="1">
            <a:spLocks noChangeArrowheads="1"/>
          </p:cNvSpPr>
          <p:nvPr/>
        </p:nvSpPr>
        <p:spPr bwMode="auto">
          <a:xfrm>
            <a:off x="5275113" y="3776816"/>
            <a:ext cx="854913" cy="425648"/>
          </a:xfrm>
          <a:prstGeom prst="roundRect">
            <a:avLst/>
          </a:prstGeom>
          <a:solidFill>
            <a:srgbClr val="CC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rIns="0" bIns="0">
            <a:spAutoFit/>
          </a:bodyPr>
          <a:lstStyle/>
          <a:p>
            <a:pPr algn="ctr" rtl="1" eaLnBrk="0" hangingPunct="0">
              <a:spcBef>
                <a:spcPct val="50000"/>
              </a:spcBef>
            </a:pPr>
            <a:r>
              <a:rPr lang="en-US" altLang="en-US" sz="11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Electronic </a:t>
            </a:r>
            <a:r>
              <a:rPr lang="en-US" altLang="en-US" sz="11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CAD</a:t>
            </a:r>
            <a:endParaRPr lang="he-IL" altLang="en-US" sz="11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 Box 31"/>
          <p:cNvSpPr txBox="1">
            <a:spLocks noChangeArrowheads="1"/>
          </p:cNvSpPr>
          <p:nvPr/>
        </p:nvSpPr>
        <p:spPr bwMode="auto">
          <a:xfrm>
            <a:off x="2124622" y="3475733"/>
            <a:ext cx="754683" cy="612934"/>
          </a:xfrm>
          <a:prstGeom prst="round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rtl="1"/>
            <a:r>
              <a:rPr lang="en-US" altLang="en-US" b="1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Firmware</a:t>
            </a:r>
            <a:endParaRPr lang="he-IL" altLang="en-US" b="1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  <a:p>
            <a:pPr algn="ctr" rtl="1"/>
            <a:endParaRPr lang="en-US" altLang="he-IL" b="1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 Box 32"/>
          <p:cNvSpPr txBox="1">
            <a:spLocks noChangeArrowheads="1"/>
          </p:cNvSpPr>
          <p:nvPr/>
        </p:nvSpPr>
        <p:spPr bwMode="auto">
          <a:xfrm>
            <a:off x="2029304" y="3649849"/>
            <a:ext cx="754683" cy="621782"/>
          </a:xfrm>
          <a:prstGeom prst="round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tIns="190800" rIns="0" bIns="0">
            <a:spAutoFit/>
          </a:bodyPr>
          <a:lstStyle/>
          <a:p>
            <a:pPr algn="ctr" rtl="1" eaLnBrk="0" hangingPunct="0">
              <a:spcBef>
                <a:spcPct val="50000"/>
              </a:spcBef>
            </a:pPr>
            <a:r>
              <a:rPr lang="en-US" altLang="en-US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Software</a:t>
            </a:r>
            <a:endParaRPr lang="he-IL" altLang="en-US" sz="6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 Box 4"/>
          <p:cNvSpPr txBox="1">
            <a:spLocks noChangeArrowheads="1"/>
          </p:cNvSpPr>
          <p:nvPr/>
        </p:nvSpPr>
        <p:spPr bwMode="auto">
          <a:xfrm>
            <a:off x="4203888" y="3670811"/>
            <a:ext cx="868758" cy="506522"/>
          </a:xfrm>
          <a:prstGeom prst="round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rIns="0" bIns="0">
            <a:spAutoFit/>
          </a:bodyPr>
          <a:lstStyle/>
          <a:p>
            <a:pPr algn="ctr" rtl="1" eaLnBrk="0" hangingPunct="0">
              <a:spcBef>
                <a:spcPct val="50000"/>
              </a:spcBef>
            </a:pPr>
            <a:r>
              <a:rPr lang="en-US" altLang="en-US" sz="11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OFFICE</a:t>
            </a:r>
            <a:endParaRPr lang="x-none" altLang="en-US" sz="11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  <a:p>
            <a:pPr algn="ctr" rtl="1" eaLnBrk="0" hangingPunct="0">
              <a:spcBef>
                <a:spcPct val="50000"/>
              </a:spcBef>
            </a:pPr>
            <a:r>
              <a:rPr lang="en-US" altLang="he-IL" sz="105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Applications</a:t>
            </a:r>
          </a:p>
        </p:txBody>
      </p:sp>
      <p:sp>
        <p:nvSpPr>
          <p:cNvPr id="100" name="Text Box 27"/>
          <p:cNvSpPr txBox="1">
            <a:spLocks noChangeArrowheads="1"/>
          </p:cNvSpPr>
          <p:nvPr/>
        </p:nvSpPr>
        <p:spPr bwMode="auto">
          <a:xfrm>
            <a:off x="3159832" y="3708969"/>
            <a:ext cx="763527" cy="425648"/>
          </a:xfrm>
          <a:prstGeom prst="roundRect">
            <a:avLst/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rIns="0" bIns="0">
            <a:spAutoFit/>
          </a:bodyPr>
          <a:lstStyle/>
          <a:p>
            <a:pPr algn="ctr" rtl="1" eaLnBrk="0" hangingPunct="0">
              <a:spcBef>
                <a:spcPct val="50000"/>
              </a:spcBef>
            </a:pPr>
            <a:r>
              <a:rPr lang="en-US" altLang="he-IL" sz="11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Legacy  2D</a:t>
            </a:r>
            <a:endParaRPr lang="en-US" altLang="he-IL" sz="11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 Box 39"/>
          <p:cNvSpPr txBox="1">
            <a:spLocks noChangeArrowheads="1"/>
          </p:cNvSpPr>
          <p:nvPr/>
        </p:nvSpPr>
        <p:spPr bwMode="auto">
          <a:xfrm>
            <a:off x="6310194" y="3765665"/>
            <a:ext cx="837224" cy="425648"/>
          </a:xfrm>
          <a:prstGeom prst="roundRect">
            <a:avLst/>
          </a:prstGeom>
          <a:solidFill>
            <a:srgbClr val="14B7F8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rIns="0" bIns="0">
            <a:spAutoFit/>
          </a:bodyPr>
          <a:lstStyle/>
          <a:p>
            <a:pPr algn="ctr" rtl="1" eaLnBrk="0" hangingPunct="0">
              <a:spcBef>
                <a:spcPct val="50000"/>
              </a:spcBef>
            </a:pPr>
            <a:r>
              <a:rPr lang="en-US" altLang="en-US" sz="11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Mechanical </a:t>
            </a:r>
            <a:r>
              <a:rPr lang="en-US" altLang="en-US" sz="11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CAD</a:t>
            </a:r>
            <a:endParaRPr lang="he-IL" altLang="en-US" sz="11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838618" y="5401216"/>
            <a:ext cx="1413510" cy="966788"/>
            <a:chOff x="6111240" y="5746750"/>
            <a:chExt cx="1413510" cy="966788"/>
          </a:xfrm>
        </p:grpSpPr>
        <p:sp>
          <p:nvSpPr>
            <p:cNvPr id="125" name="Up-Down Arrow 124"/>
            <p:cNvSpPr/>
            <p:nvPr/>
          </p:nvSpPr>
          <p:spPr>
            <a:xfrm>
              <a:off x="6566218" y="5746750"/>
              <a:ext cx="427037" cy="357188"/>
            </a:xfrm>
            <a:prstGeom prst="upDownArrow">
              <a:avLst>
                <a:gd name="adj1" fmla="val 53530"/>
                <a:gd name="adj2" fmla="val 30588"/>
              </a:avLst>
            </a:prstGeom>
            <a:solidFill>
              <a:srgbClr val="FFE7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pic>
          <p:nvPicPr>
            <p:cNvPr id="127" name="Picture 9" descr="V6-ReferentialG-reduced"/>
            <p:cNvPicPr>
              <a:picLocks noChangeAspect="1" noChangeArrowheads="1"/>
            </p:cNvPicPr>
            <p:nvPr/>
          </p:nvPicPr>
          <p:blipFill>
            <a:blip r:embed="rId3"/>
            <a:srcRect l="44899" t="88651" r="15483" b="685"/>
            <a:stretch>
              <a:fillRect/>
            </a:stretch>
          </p:blipFill>
          <p:spPr bwMode="auto">
            <a:xfrm>
              <a:off x="6111240" y="6102423"/>
              <a:ext cx="1413510" cy="611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1" name="Text Box 25"/>
          <p:cNvSpPr txBox="1">
            <a:spLocks noChangeArrowheads="1"/>
          </p:cNvSpPr>
          <p:nvPr/>
        </p:nvSpPr>
        <p:spPr bwMode="auto">
          <a:xfrm>
            <a:off x="4001565" y="4592977"/>
            <a:ext cx="56991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Helvetica" pitchFamily="34" charset="0"/>
              </a:rPr>
              <a:t>HTTP</a:t>
            </a:r>
          </a:p>
        </p:txBody>
      </p:sp>
      <p:sp>
        <p:nvSpPr>
          <p:cNvPr id="37" name="TextBox 21"/>
          <p:cNvSpPr>
            <a:spLocks noChangeAspect="1" noChangeArrowheads="1"/>
          </p:cNvSpPr>
          <p:nvPr/>
        </p:nvSpPr>
        <p:spPr bwMode="auto">
          <a:xfrm>
            <a:off x="3318552" y="4869951"/>
            <a:ext cx="2373331" cy="525009"/>
          </a:xfrm>
          <a:prstGeom prst="roundRect">
            <a:avLst>
              <a:gd name="adj" fmla="val 18596"/>
            </a:avLst>
          </a:prstGeom>
          <a:solidFill>
            <a:srgbClr val="ABE9FF"/>
          </a:solidFill>
          <a:ln w="317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 bwMode="auto">
          <a:xfrm>
            <a:off x="3433393" y="4890938"/>
            <a:ext cx="2157650" cy="520385"/>
          </a:xfrm>
          <a:prstGeom prst="roundRect">
            <a:avLst>
              <a:gd name="adj" fmla="val 8770"/>
            </a:avLst>
          </a:prstGeom>
          <a:noFill/>
          <a:ln w="12700">
            <a:noFill/>
          </a:ln>
        </p:spPr>
        <p:txBody>
          <a:bodyPr wrap="square" lIns="36000" tIns="36000" rIns="36000" bIns="36000" anchor="ctr" anchorCtr="1"/>
          <a:lstStyle/>
          <a:p>
            <a:pPr algn="ctr">
              <a:defRPr/>
            </a:pPr>
            <a:r>
              <a:rPr lang="en-US" sz="16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ENOVIA V6</a:t>
            </a:r>
            <a:endParaRPr lang="en-US" sz="16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4324970" y="5588953"/>
            <a:ext cx="358775" cy="268288"/>
          </a:xfrm>
          <a:prstGeom prst="can">
            <a:avLst>
              <a:gd name="adj" fmla="val 25000"/>
            </a:avLst>
          </a:prstGeom>
          <a:solidFill>
            <a:srgbClr val="ABE9FF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b"/>
          <a:lstStyle/>
          <a:p>
            <a:pPr>
              <a:defRPr/>
            </a:pP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5" name="Straight Connector 65"/>
          <p:cNvCxnSpPr>
            <a:cxnSpLocks noChangeShapeType="1"/>
            <a:stCxn id="37" idx="2"/>
            <a:endCxn id="39" idx="0"/>
          </p:cNvCxnSpPr>
          <p:nvPr/>
        </p:nvCxnSpPr>
        <p:spPr bwMode="auto">
          <a:xfrm rot="5400000">
            <a:off x="4374256" y="5525062"/>
            <a:ext cx="261065" cy="86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30" name="Up-Down Arrow 72"/>
          <p:cNvSpPr>
            <a:spLocks noChangeArrowheads="1"/>
          </p:cNvSpPr>
          <p:nvPr/>
        </p:nvSpPr>
        <p:spPr bwMode="auto">
          <a:xfrm>
            <a:off x="4474206" y="4459757"/>
            <a:ext cx="176971" cy="556818"/>
          </a:xfrm>
          <a:prstGeom prst="upDownArrow">
            <a:avLst>
              <a:gd name="adj1" fmla="val 50000"/>
              <a:gd name="adj2" fmla="val 5005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Integration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450" y="1803718"/>
            <a:ext cx="7190554" cy="3481387"/>
          </a:xfrm>
        </p:spPr>
        <p:txBody>
          <a:bodyPr/>
          <a:lstStyle/>
          <a:p>
            <a:pPr marL="381000" lvl="0" indent="-381000" eaLnBrk="1" hangingPunct="1">
              <a:buClr>
                <a:srgbClr val="EB8B18"/>
              </a:buClr>
              <a:defRPr/>
            </a:pPr>
            <a:r>
              <a:rPr lang="en-US" dirty="0" smtClean="0"/>
              <a:t>As an example CATIA V5 /ENOVIA V6  (CT5)  is based upon  Desktop Application Integration</a:t>
            </a:r>
          </a:p>
          <a:p>
            <a:pPr marL="381000" lvl="0" indent="-381000" eaLnBrk="1" hangingPunct="1">
              <a:buClr>
                <a:srgbClr val="EB8B18"/>
              </a:buClr>
              <a:defRPr/>
            </a:pPr>
            <a:r>
              <a:rPr lang="en-US" dirty="0" smtClean="0"/>
              <a:t>CT5 brings the immersive menu delivering CAD mgr functions:</a:t>
            </a:r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en-US" sz="1800" dirty="0" err="1" smtClean="0"/>
              <a:t>checkIn</a:t>
            </a:r>
            <a:r>
              <a:rPr lang="en-US" sz="1800" dirty="0" smtClean="0"/>
              <a:t> with/without New Revision</a:t>
            </a:r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en-US" sz="1800" dirty="0" err="1" smtClean="0"/>
              <a:t>CheckOut</a:t>
            </a:r>
            <a:endParaRPr lang="en-US" sz="1800" dirty="0" smtClean="0"/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en-US" sz="1800" dirty="0" smtClean="0"/>
              <a:t>Lock-</a:t>
            </a:r>
            <a:r>
              <a:rPr lang="en-US" sz="1800" dirty="0" err="1" smtClean="0"/>
              <a:t>unLock</a:t>
            </a:r>
            <a:endParaRPr lang="en-US" sz="1800" dirty="0" smtClean="0"/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en-US" sz="1800" dirty="0" smtClean="0"/>
              <a:t>Attributes Synchronization</a:t>
            </a:r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en-US" sz="1800" dirty="0" smtClean="0"/>
              <a:t>Etc …</a:t>
            </a:r>
          </a:p>
          <a:p>
            <a:endParaRPr lang="en-US" sz="2400" dirty="0"/>
          </a:p>
        </p:txBody>
      </p:sp>
      <p:pic>
        <p:nvPicPr>
          <p:cNvPr id="4" name="Content Placeholder 3" descr="CT5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665211" y="3602200"/>
            <a:ext cx="1791277" cy="1375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T5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558" y="3057613"/>
            <a:ext cx="1629699" cy="2903677"/>
          </a:xfrm>
          <a:prstGeom prst="rect">
            <a:avLst/>
          </a:prstGeom>
        </p:spPr>
      </p:pic>
      <p:sp>
        <p:nvSpPr>
          <p:cNvPr id="6" name="TextBox 21"/>
          <p:cNvSpPr>
            <a:spLocks noChangeAspect="1" noChangeArrowheads="1"/>
          </p:cNvSpPr>
          <p:nvPr/>
        </p:nvSpPr>
        <p:spPr bwMode="auto">
          <a:xfrm>
            <a:off x="4756650" y="5572214"/>
            <a:ext cx="1539241" cy="494369"/>
          </a:xfrm>
          <a:prstGeom prst="roundRect">
            <a:avLst>
              <a:gd name="adj" fmla="val 15475"/>
            </a:avLst>
          </a:prstGeom>
          <a:solidFill>
            <a:srgbClr val="ABE9FF"/>
          </a:solidFill>
          <a:ln w="3175">
            <a:solidFill>
              <a:schemeClr val="tx2"/>
            </a:solidFill>
            <a:miter lim="800000"/>
            <a:headEnd/>
            <a:tailEnd/>
          </a:ln>
        </p:spPr>
        <p:txBody>
          <a:bodyPr lIns="36000" tIns="36000" rIns="36000" bIns="36000" anchor="ctr" anchorCtr="1"/>
          <a:lstStyle/>
          <a:p>
            <a:r>
              <a:rPr lang="en-US" sz="1600" dirty="0" smtClean="0">
                <a:solidFill>
                  <a:schemeClr val="tx1"/>
                </a:solidFill>
              </a:rPr>
              <a:t>ENOVIA V6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375144" y="6177927"/>
            <a:ext cx="316740" cy="192051"/>
          </a:xfrm>
          <a:prstGeom prst="can">
            <a:avLst>
              <a:gd name="adj" fmla="val 25000"/>
            </a:avLst>
          </a:prstGeom>
          <a:solidFill>
            <a:srgbClr val="ABE9FF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b"/>
          <a:lstStyle/>
          <a:p>
            <a:pPr>
              <a:defRPr/>
            </a:pP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Connector 65"/>
          <p:cNvCxnSpPr>
            <a:cxnSpLocks noChangeShapeType="1"/>
            <a:stCxn id="6" idx="2"/>
            <a:endCxn id="8" idx="0"/>
          </p:cNvCxnSpPr>
          <p:nvPr/>
        </p:nvCxnSpPr>
        <p:spPr bwMode="auto">
          <a:xfrm rot="16200000" flipH="1">
            <a:off x="5450214" y="6142639"/>
            <a:ext cx="159357" cy="724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Up-Down Arrow 72"/>
          <p:cNvSpPr>
            <a:spLocks noChangeArrowheads="1"/>
          </p:cNvSpPr>
          <p:nvPr/>
        </p:nvSpPr>
        <p:spPr bwMode="auto">
          <a:xfrm>
            <a:off x="5468805" y="4993240"/>
            <a:ext cx="120337" cy="565079"/>
          </a:xfrm>
          <a:prstGeom prst="upDownArrow">
            <a:avLst>
              <a:gd name="adj1" fmla="val 50000"/>
              <a:gd name="adj2" fmla="val 5005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5061900" y="5190115"/>
            <a:ext cx="56991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Helvetica" pitchFamily="34" charset="0"/>
              </a:rPr>
              <a:t>HTTP</a:t>
            </a: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5823451" y="3125262"/>
            <a:ext cx="990600" cy="563878"/>
          </a:xfrm>
          <a:prstGeom prst="line">
            <a:avLst/>
          </a:prstGeom>
          <a:noFill/>
          <a:ln w="34925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lIns="90000" tIns="46800" rIns="36000" bIns="46800">
            <a:spAutoFit/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823451" y="4618783"/>
            <a:ext cx="1051560" cy="1310640"/>
          </a:xfrm>
          <a:prstGeom prst="line">
            <a:avLst/>
          </a:prstGeom>
          <a:noFill/>
          <a:ln w="34925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lIns="90000" tIns="46800" rIns="36000" bIns="46800">
            <a:spAutoFit/>
          </a:bodyPr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>
            <a:off x="5808209" y="3667213"/>
            <a:ext cx="45719" cy="951570"/>
          </a:xfrm>
          <a:prstGeom prst="line">
            <a:avLst/>
          </a:prstGeom>
          <a:noFill/>
          <a:ln w="34925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lIns="90000" tIns="46800" rIns="36000" bIns="46800">
            <a:spAutoFit/>
          </a:bodyPr>
          <a:lstStyle/>
          <a:p>
            <a:endParaRPr lang="en-US"/>
          </a:p>
        </p:txBody>
      </p:sp>
      <p:sp>
        <p:nvSpPr>
          <p:cNvPr id="16" name="Snip Single Corner Rectangle 15"/>
          <p:cNvSpPr>
            <a:spLocks noChangeAspect="1"/>
          </p:cNvSpPr>
          <p:nvPr/>
        </p:nvSpPr>
        <p:spPr bwMode="auto">
          <a:xfrm>
            <a:off x="370389" y="772852"/>
            <a:ext cx="8426369" cy="720668"/>
          </a:xfrm>
          <a:prstGeom prst="snip1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90000" tIns="46800" rIns="36000" bIns="46800"/>
          <a:lstStyle/>
          <a:p>
            <a:pPr marL="342900" indent="-342900" eaLnBrk="0" hangingPunct="0">
              <a:lnSpc>
                <a:spcPct val="90000"/>
              </a:lnSpc>
              <a:spcBef>
                <a:spcPct val="40000"/>
              </a:spcBef>
              <a:buBlip>
                <a:blip r:embed="rId4"/>
              </a:buBlip>
            </a:pPr>
            <a:r>
              <a:rPr lang="en-US" sz="1800" b="1" dirty="0" smtClean="0"/>
              <a:t>Immersive, dedicated integrations to 3rd party authoring or information systems with seamless user experience</a:t>
            </a:r>
            <a:endParaRPr lang="en-US" sz="1800" b="1" kern="0" dirty="0" smtClean="0">
              <a:latin typeface="Arial"/>
              <a:cs typeface="Arial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7709647" y="2079812"/>
            <a:ext cx="1079725" cy="900456"/>
          </a:xfrm>
          <a:prstGeom prst="wedgeRoundRectCallout">
            <a:avLst>
              <a:gd name="adj1" fmla="val -55375"/>
              <a:gd name="adj2" fmla="val 95973"/>
              <a:gd name="adj3" fmla="val 16667"/>
            </a:avLst>
          </a:prstGeom>
          <a:solidFill>
            <a:srgbClr val="FFC000">
              <a:alpha val="94902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dirty="0" smtClean="0"/>
              <a:t>Menu is </a:t>
            </a:r>
            <a:r>
              <a:rPr lang="en-US" dirty="0" err="1" smtClean="0"/>
              <a:t>Implementedwith</a:t>
            </a:r>
            <a:r>
              <a:rPr lang="en-US" dirty="0" smtClean="0"/>
              <a:t> V5 native APIs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7420" y="4995080"/>
            <a:ext cx="3916907" cy="18629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Same mechanism for:</a:t>
            </a:r>
          </a:p>
        </p:txBody>
      </p:sp>
      <p:pic>
        <p:nvPicPr>
          <p:cNvPr id="19" name="Picture 89" descr="NX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4986" y="5425443"/>
            <a:ext cx="1062408" cy="738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7" descr="AutoCad"/>
          <p:cNvPicPr>
            <a:picLocks noChangeAspect="1" noChangeArrowheads="1"/>
          </p:cNvPicPr>
          <p:nvPr/>
        </p:nvPicPr>
        <p:blipFill>
          <a:blip r:embed="rId6"/>
          <a:srcRect t="12408" b="17622"/>
          <a:stretch>
            <a:fillRect/>
          </a:stretch>
        </p:blipFill>
        <p:spPr bwMode="auto">
          <a:xfrm>
            <a:off x="1134130" y="5295331"/>
            <a:ext cx="1530528" cy="45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1"/>
          <p:cNvPicPr>
            <a:picLocks noChangeAspect="1" noChangeArrowheads="1"/>
          </p:cNvPicPr>
          <p:nvPr/>
        </p:nvPicPr>
        <p:blipFill>
          <a:blip r:embed="rId7"/>
          <a:srcRect l="38528" t="30925" r="29909" b="59700"/>
          <a:stretch>
            <a:fillRect/>
          </a:stretch>
        </p:blipFill>
        <p:spPr bwMode="auto">
          <a:xfrm>
            <a:off x="719921" y="6238876"/>
            <a:ext cx="1627304" cy="38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MS </a:t>
            </a:r>
            <a:r>
              <a:rPr lang="en-US" dirty="0" err="1" smtClean="0"/>
              <a:t>Office&amp;Desktop</a:t>
            </a:r>
            <a:r>
              <a:rPr lang="en-US" dirty="0" smtClean="0"/>
              <a:t> Integration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450" y="1697039"/>
            <a:ext cx="7961630" cy="2707322"/>
          </a:xfrm>
        </p:spPr>
        <p:txBody>
          <a:bodyPr>
            <a:normAutofit/>
          </a:bodyPr>
          <a:lstStyle/>
          <a:p>
            <a:pPr marL="381000" lvl="0" indent="-381000" eaLnBrk="1" hangingPunct="1">
              <a:buClr>
                <a:srgbClr val="EB8B18"/>
              </a:buClr>
              <a:defRPr/>
            </a:pPr>
            <a:r>
              <a:rPr lang="en-US" sz="2000" dirty="0" smtClean="0"/>
              <a:t>ENOVIA Collaboration for MS </a:t>
            </a:r>
            <a:r>
              <a:rPr lang="en-US" sz="2000" dirty="0" err="1" smtClean="0"/>
              <a:t>Office&amp;Desktop</a:t>
            </a:r>
            <a:r>
              <a:rPr lang="en-US" sz="2000" dirty="0" smtClean="0"/>
              <a:t> Feature</a:t>
            </a:r>
          </a:p>
          <a:p>
            <a:pPr marL="381000" lvl="0" indent="-381000" eaLnBrk="1" hangingPunct="1">
              <a:buClr>
                <a:srgbClr val="EB8B18"/>
              </a:buClr>
              <a:defRPr/>
            </a:pPr>
            <a:r>
              <a:rPr lang="en-US" sz="2000" dirty="0" smtClean="0"/>
              <a:t>Brings the immersive menu delivering Doc Mgr functions:</a:t>
            </a:r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fr-FR" sz="1800" dirty="0" err="1" smtClean="0"/>
              <a:t>Connection</a:t>
            </a:r>
            <a:r>
              <a:rPr lang="fr-FR" sz="1800" dirty="0" smtClean="0"/>
              <a:t> to ENOVIA V6</a:t>
            </a:r>
            <a:endParaRPr lang="en-US" sz="1800" dirty="0" smtClean="0"/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fr-FR" sz="1800" dirty="0" err="1" smtClean="0"/>
              <a:t>Search</a:t>
            </a:r>
            <a:endParaRPr lang="en-US" sz="1800" dirty="0" smtClean="0"/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en-US" sz="1800" dirty="0" smtClean="0"/>
              <a:t>Lock-</a:t>
            </a:r>
            <a:r>
              <a:rPr lang="en-US" sz="1800" dirty="0" err="1" smtClean="0"/>
              <a:t>unLock</a:t>
            </a:r>
            <a:endParaRPr lang="en-US" sz="1800" dirty="0" smtClean="0"/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en-US" sz="1800" dirty="0" smtClean="0"/>
              <a:t>Attributes Synchronization</a:t>
            </a:r>
          </a:p>
          <a:p>
            <a:pPr marL="560388" lvl="1" indent="-381000" eaLnBrk="1" hangingPunct="1">
              <a:lnSpc>
                <a:spcPct val="100000"/>
              </a:lnSpc>
              <a:spcBef>
                <a:spcPts val="0"/>
              </a:spcBef>
              <a:buClr>
                <a:srgbClr val="EB8B18"/>
              </a:buClr>
              <a:defRPr/>
            </a:pPr>
            <a:r>
              <a:rPr lang="fr-FR" sz="1800" dirty="0" err="1" smtClean="0"/>
              <a:t>Download</a:t>
            </a:r>
            <a:r>
              <a:rPr lang="fr-FR" sz="1800" dirty="0" smtClean="0"/>
              <a:t> Files by Drag and Drop</a:t>
            </a:r>
            <a:endParaRPr lang="en-US" sz="1800" dirty="0" smtClean="0"/>
          </a:p>
          <a:p>
            <a:endParaRPr lang="en-US" sz="2400" dirty="0"/>
          </a:p>
        </p:txBody>
      </p:sp>
      <p:sp>
        <p:nvSpPr>
          <p:cNvPr id="16" name="Snip Single Corner Rectangle 15"/>
          <p:cNvSpPr>
            <a:spLocks noChangeAspect="1"/>
          </p:cNvSpPr>
          <p:nvPr/>
        </p:nvSpPr>
        <p:spPr bwMode="auto">
          <a:xfrm>
            <a:off x="370389" y="772852"/>
            <a:ext cx="8426369" cy="720668"/>
          </a:xfrm>
          <a:prstGeom prst="snip1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90000" tIns="46800" rIns="36000" bIns="46800"/>
          <a:lstStyle/>
          <a:p>
            <a:pPr marL="342900" indent="-342900" eaLnBrk="0" hangingPunct="0">
              <a:lnSpc>
                <a:spcPct val="90000"/>
              </a:lnSpc>
              <a:spcBef>
                <a:spcPct val="40000"/>
              </a:spcBef>
              <a:buBlip>
                <a:blip r:embed="rId3"/>
              </a:buBlip>
            </a:pPr>
            <a:r>
              <a:rPr lang="en-US" sz="1800" b="1" dirty="0" smtClean="0"/>
              <a:t>Immersive, dedicated integrations to 3rd party authoring or information systems with seamless user experience</a:t>
            </a:r>
            <a:endParaRPr lang="en-US" sz="1800" b="1" kern="0" dirty="0" smtClean="0">
              <a:latin typeface="Arial"/>
              <a:cs typeface="Arial"/>
            </a:endParaRPr>
          </a:p>
        </p:txBody>
      </p:sp>
      <p:pic>
        <p:nvPicPr>
          <p:cNvPr id="101378" name="Picture 2" descr="C:\temp\Office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099560"/>
            <a:ext cx="3575793" cy="2336585"/>
          </a:xfrm>
          <a:prstGeom prst="rect">
            <a:avLst/>
          </a:prstGeom>
          <a:noFill/>
        </p:spPr>
      </p:pic>
      <p:pic>
        <p:nvPicPr>
          <p:cNvPr id="102402" name="Picture 2" descr="C:\temp\Desktop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1" y="4037479"/>
            <a:ext cx="2819400" cy="242428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Agenda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gray">
          <a:xfrm>
            <a:off x="1609724" y="1365250"/>
            <a:ext cx="539115" cy="2642870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gray">
          <a:xfrm>
            <a:off x="1841500" y="1492730"/>
            <a:ext cx="655638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3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gray">
          <a:xfrm>
            <a:off x="2713038" y="1484792"/>
            <a:ext cx="5324475" cy="554038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V6 PLM Integration Strategy 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gray">
          <a:xfrm>
            <a:off x="2203450" y="1929292"/>
            <a:ext cx="509270" cy="1789268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gray">
          <a:xfrm>
            <a:off x="2270125" y="2167417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1.1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gray">
          <a:xfrm>
            <a:off x="2970212" y="2159480"/>
            <a:ext cx="4355745" cy="407987"/>
          </a:xfrm>
          <a:prstGeom prst="rect">
            <a:avLst/>
          </a:prstGeom>
          <a:gradFill rotWithShape="0">
            <a:gsLst>
              <a:gs pos="0">
                <a:srgbClr val="003399">
                  <a:alpha val="18999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ea typeface="ＭＳ Ｐゴシック" pitchFamily="34" charset="-128"/>
              </a:rPr>
              <a:t>Desktop Applications Integration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gray">
          <a:xfrm>
            <a:off x="2270125" y="2636047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1.2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gray">
          <a:xfrm>
            <a:off x="2979738" y="2618585"/>
            <a:ext cx="4346220" cy="407987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IP Federation</a:t>
            </a: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gray">
          <a:xfrm>
            <a:off x="2270125" y="3114202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1.3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72" name="Rectangle 16"/>
          <p:cNvSpPr>
            <a:spLocks noChangeArrowheads="1"/>
          </p:cNvSpPr>
          <p:nvPr/>
        </p:nvSpPr>
        <p:spPr bwMode="gray">
          <a:xfrm>
            <a:off x="2989262" y="3106265"/>
            <a:ext cx="4336695" cy="407987"/>
          </a:xfrm>
          <a:prstGeom prst="rect">
            <a:avLst/>
          </a:prstGeom>
          <a:gradFill rotWithShape="0">
            <a:gsLst>
              <a:gs pos="0">
                <a:srgbClr val="003399">
                  <a:alpha val="18999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 dirty="0" smtClean="0">
                <a:solidFill>
                  <a:srgbClr val="FFFFFF"/>
                </a:solidFill>
                <a:ea typeface="ＭＳ Ｐゴシック" pitchFamily="34" charset="-128"/>
              </a:rPr>
              <a:t>xPDM orchestration</a:t>
            </a: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gray">
          <a:xfrm>
            <a:off x="1841500" y="1492730"/>
            <a:ext cx="655638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AutoShape 5"/>
          <p:cNvSpPr>
            <a:spLocks noChangeArrowheads="1"/>
          </p:cNvSpPr>
          <p:nvPr/>
        </p:nvSpPr>
        <p:spPr bwMode="auto">
          <a:xfrm>
            <a:off x="5926138" y="2021163"/>
            <a:ext cx="869950" cy="663575"/>
          </a:xfrm>
          <a:prstGeom prst="flowChartAlternateProcess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9" name="AutoShape 9"/>
          <p:cNvSpPr>
            <a:spLocks noChangeArrowheads="1"/>
          </p:cNvSpPr>
          <p:nvPr/>
        </p:nvSpPr>
        <p:spPr bwMode="auto">
          <a:xfrm flipV="1">
            <a:off x="6067425" y="2648225"/>
            <a:ext cx="587375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00" name="Rectangle 40"/>
          <p:cNvSpPr>
            <a:spLocks noChangeArrowheads="1"/>
          </p:cNvSpPr>
          <p:nvPr/>
        </p:nvSpPr>
        <p:spPr bwMode="auto">
          <a:xfrm>
            <a:off x="5773738" y="2076725"/>
            <a:ext cx="117475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Heterogeneous Collaborative Design &amp; Engineering</a:t>
            </a:r>
          </a:p>
        </p:txBody>
      </p:sp>
      <p:sp>
        <p:nvSpPr>
          <p:cNvPr id="82" name="Up-Down Arrow 81"/>
          <p:cNvSpPr/>
          <p:nvPr/>
        </p:nvSpPr>
        <p:spPr>
          <a:xfrm>
            <a:off x="6163868" y="4415883"/>
            <a:ext cx="427037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cxnSp>
        <p:nvCxnSpPr>
          <p:cNvPr id="58" name="Straight Connector 57"/>
          <p:cNvCxnSpPr>
            <a:stCxn id="0" idx="0"/>
          </p:cNvCxnSpPr>
          <p:nvPr/>
        </p:nvCxnSpPr>
        <p:spPr>
          <a:xfrm rot="5400000">
            <a:off x="5774532" y="3466306"/>
            <a:ext cx="1174750" cy="1587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6" name="Oval 23"/>
          <p:cNvSpPr>
            <a:spLocks noChangeArrowheads="1"/>
          </p:cNvSpPr>
          <p:nvPr/>
        </p:nvSpPr>
        <p:spPr bwMode="auto">
          <a:xfrm>
            <a:off x="6307138" y="3743325"/>
            <a:ext cx="107950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70" name="Rectangle 69"/>
          <p:cNvSpPr/>
          <p:nvPr/>
        </p:nvSpPr>
        <p:spPr bwMode="auto">
          <a:xfrm>
            <a:off x="5688332" y="1359070"/>
            <a:ext cx="947830" cy="1441899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2" name="AutoShape 8"/>
          <p:cNvSpPr>
            <a:spLocks noChangeArrowheads="1"/>
          </p:cNvSpPr>
          <p:nvPr/>
        </p:nvSpPr>
        <p:spPr bwMode="auto">
          <a:xfrm flipV="1">
            <a:off x="1538954" y="2671763"/>
            <a:ext cx="588963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  <a:alpha val="7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rot="5400000" flipH="1" flipV="1">
            <a:off x="1249236" y="3467894"/>
            <a:ext cx="1166812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53" name="Oval 42"/>
          <p:cNvSpPr>
            <a:spLocks noChangeArrowheads="1"/>
          </p:cNvSpPr>
          <p:nvPr/>
        </p:nvSpPr>
        <p:spPr bwMode="auto">
          <a:xfrm>
            <a:off x="1780254" y="3743325"/>
            <a:ext cx="106363" cy="101600"/>
          </a:xfrm>
          <a:prstGeom prst="ellipse">
            <a:avLst/>
          </a:prstGeom>
          <a:solidFill>
            <a:schemeClr val="bg2">
              <a:alpha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1392644" name="AutoShape 4"/>
          <p:cNvSpPr>
            <a:spLocks noChangeArrowheads="1"/>
          </p:cNvSpPr>
          <p:nvPr/>
        </p:nvSpPr>
        <p:spPr bwMode="auto">
          <a:xfrm>
            <a:off x="1319153" y="2017713"/>
            <a:ext cx="962025" cy="665162"/>
          </a:xfrm>
          <a:prstGeom prst="flowChartAlternateProcess">
            <a:avLst/>
          </a:prstGeom>
          <a:solidFill>
            <a:schemeClr val="accent3">
              <a:lumMod val="95000"/>
              <a:alpha val="69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1405604" y="2195513"/>
            <a:ext cx="85566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Authoring Application </a:t>
            </a:r>
            <a:r>
              <a:rPr lang="en-US" sz="900" b="1" dirty="0">
                <a:solidFill>
                  <a:schemeClr val="tx1"/>
                </a:solidFill>
              </a:rPr>
              <a:t>Integration</a:t>
            </a:r>
          </a:p>
        </p:txBody>
      </p:sp>
      <p:sp>
        <p:nvSpPr>
          <p:cNvPr id="22536" name="AutoShape 11"/>
          <p:cNvSpPr>
            <a:spLocks noChangeArrowheads="1"/>
          </p:cNvSpPr>
          <p:nvPr/>
        </p:nvSpPr>
        <p:spPr bwMode="auto">
          <a:xfrm>
            <a:off x="1458913" y="3965575"/>
            <a:ext cx="6697662" cy="438150"/>
          </a:xfrm>
          <a:prstGeom prst="flowChartAlternateProcess">
            <a:avLst/>
          </a:prstGeom>
          <a:solidFill>
            <a:srgbClr val="FFC000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63" name="Straight Connector 62"/>
          <p:cNvCxnSpPr>
            <a:stCxn id="22553" idx="6"/>
            <a:endCxn id="22568" idx="2"/>
          </p:cNvCxnSpPr>
          <p:nvPr/>
        </p:nvCxnSpPr>
        <p:spPr>
          <a:xfrm flipV="1">
            <a:off x="1886617" y="3793332"/>
            <a:ext cx="5356199" cy="793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6709212" y="3467894"/>
            <a:ext cx="1177925" cy="1587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59" name="Picture 3" descr="C:\Documents and Settings\fmp\Desktop\V6\V6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116263"/>
            <a:ext cx="1143000" cy="118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61" name="Title 59"/>
          <p:cNvSpPr>
            <a:spLocks noGrp="1"/>
          </p:cNvSpPr>
          <p:nvPr>
            <p:ph type="title"/>
          </p:nvPr>
        </p:nvSpPr>
        <p:spPr>
          <a:xfrm>
            <a:off x="768350" y="554223"/>
            <a:ext cx="8229600" cy="450850"/>
          </a:xfrm>
        </p:spPr>
        <p:txBody>
          <a:bodyPr/>
          <a:lstStyle/>
          <a:p>
            <a:r>
              <a:rPr lang="en-US" dirty="0" smtClean="0"/>
              <a:t>Integrating V6 with External Systems </a:t>
            </a:r>
            <a:br>
              <a:rPr lang="en-US" dirty="0" smtClean="0"/>
            </a:br>
            <a:r>
              <a:rPr lang="en-US" dirty="0" smtClean="0"/>
              <a:t>IP Federation</a:t>
            </a:r>
          </a:p>
        </p:txBody>
      </p:sp>
      <p:sp>
        <p:nvSpPr>
          <p:cNvPr id="22568" name="Oval 25"/>
          <p:cNvSpPr>
            <a:spLocks noChangeArrowheads="1"/>
          </p:cNvSpPr>
          <p:nvPr/>
        </p:nvSpPr>
        <p:spPr bwMode="auto">
          <a:xfrm>
            <a:off x="7242816" y="3741738"/>
            <a:ext cx="106363" cy="10318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grpSp>
        <p:nvGrpSpPr>
          <p:cNvPr id="49" name="Group 48"/>
          <p:cNvGrpSpPr/>
          <p:nvPr/>
        </p:nvGrpSpPr>
        <p:grpSpPr>
          <a:xfrm>
            <a:off x="1516063" y="4029656"/>
            <a:ext cx="6116637" cy="324000"/>
            <a:chOff x="1516063" y="4255434"/>
            <a:chExt cx="6116637" cy="324000"/>
          </a:xfrm>
        </p:grpSpPr>
        <p:sp>
          <p:nvSpPr>
            <p:cNvPr id="50" name="AutoShape 30"/>
            <p:cNvSpPr>
              <a:spLocks noChangeArrowheads="1"/>
            </p:cNvSpPr>
            <p:nvPr/>
          </p:nvSpPr>
          <p:spPr bwMode="auto">
            <a:xfrm>
              <a:off x="6013450" y="4255434"/>
              <a:ext cx="723526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1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000000"/>
                  </a:solidFill>
                </a:rPr>
                <a:t>xPDM Orchestration</a:t>
              </a:r>
              <a:endParaRPr lang="en-US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52" name="AutoShape 32"/>
            <p:cNvSpPr>
              <a:spLocks noChangeArrowheads="1"/>
            </p:cNvSpPr>
            <p:nvPr/>
          </p:nvSpPr>
          <p:spPr bwMode="auto">
            <a:xfrm>
              <a:off x="6937375" y="4255434"/>
              <a:ext cx="695325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0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FF0000"/>
                  </a:solidFill>
                </a:rPr>
                <a:t>IP Federation</a:t>
              </a:r>
              <a:endParaRPr 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AutoShape 43"/>
            <p:cNvSpPr>
              <a:spLocks noChangeArrowheads="1"/>
            </p:cNvSpPr>
            <p:nvPr/>
          </p:nvSpPr>
          <p:spPr bwMode="auto">
            <a:xfrm>
              <a:off x="1516063" y="4255434"/>
              <a:ext cx="693737" cy="324000"/>
            </a:xfrm>
            <a:prstGeom prst="flowChartAlternateProcess">
              <a:avLst/>
            </a:prstGeom>
            <a:solidFill>
              <a:srgbClr val="FFFFFF">
                <a:alpha val="81961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1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000000"/>
                  </a:solidFill>
                </a:rPr>
                <a:t>Desktop Application</a:t>
              </a:r>
              <a:endParaRPr lang="en-US" sz="8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59" name="Rectangle 38"/>
          <p:cNvSpPr>
            <a:spLocks noChangeArrowheads="1"/>
          </p:cNvSpPr>
          <p:nvPr/>
        </p:nvSpPr>
        <p:spPr bwMode="auto">
          <a:xfrm>
            <a:off x="1487737" y="1726783"/>
            <a:ext cx="7429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95" name="TextBox 49"/>
          <p:cNvSpPr txBox="1">
            <a:spLocks noChangeArrowheads="1"/>
          </p:cNvSpPr>
          <p:nvPr/>
        </p:nvSpPr>
        <p:spPr bwMode="auto">
          <a:xfrm rot="-5400000">
            <a:off x="659191" y="2094490"/>
            <a:ext cx="958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 Cases</a:t>
            </a:r>
          </a:p>
        </p:txBody>
      </p:sp>
      <p:sp>
        <p:nvSpPr>
          <p:cNvPr id="54" name="AutoShape 6"/>
          <p:cNvSpPr>
            <a:spLocks noChangeArrowheads="1"/>
          </p:cNvSpPr>
          <p:nvPr/>
        </p:nvSpPr>
        <p:spPr bwMode="auto">
          <a:xfrm>
            <a:off x="287021" y="2793684"/>
            <a:ext cx="7969250" cy="1752600"/>
          </a:xfrm>
          <a:prstGeom prst="flowChartAlternateProcess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83" name="Up-Down Arrow 82"/>
          <p:cNvSpPr/>
          <p:nvPr/>
        </p:nvSpPr>
        <p:spPr>
          <a:xfrm>
            <a:off x="1636984" y="4409533"/>
            <a:ext cx="427038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1" name="Rectangle 60"/>
          <p:cNvSpPr/>
          <p:nvPr/>
        </p:nvSpPr>
        <p:spPr bwMode="auto">
          <a:xfrm>
            <a:off x="1509712" y="2673752"/>
            <a:ext cx="920971" cy="1297511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64" name="Rectangle 63"/>
          <p:cNvSpPr/>
          <p:nvPr/>
        </p:nvSpPr>
        <p:spPr bwMode="auto">
          <a:xfrm>
            <a:off x="5963635" y="2805113"/>
            <a:ext cx="947830" cy="1176577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73" name="Rectangle 72"/>
          <p:cNvSpPr/>
          <p:nvPr/>
        </p:nvSpPr>
        <p:spPr bwMode="auto">
          <a:xfrm>
            <a:off x="1250066" y="1620456"/>
            <a:ext cx="1215342" cy="1170972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1597306" y="4537279"/>
            <a:ext cx="793551" cy="208343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75" name="Rectangle 74"/>
          <p:cNvSpPr/>
          <p:nvPr/>
        </p:nvSpPr>
        <p:spPr bwMode="auto">
          <a:xfrm>
            <a:off x="5895373" y="4514127"/>
            <a:ext cx="1023115" cy="218455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87" name="AutoShape 11"/>
          <p:cNvSpPr>
            <a:spLocks noChangeArrowheads="1"/>
          </p:cNvSpPr>
          <p:nvPr/>
        </p:nvSpPr>
        <p:spPr bwMode="auto">
          <a:xfrm>
            <a:off x="1460838" y="3967500"/>
            <a:ext cx="6697662" cy="438150"/>
          </a:xfrm>
          <a:prstGeom prst="flowChartAlternateProcess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88" name="AutoShape 6"/>
          <p:cNvSpPr>
            <a:spLocks noChangeArrowheads="1"/>
          </p:cNvSpPr>
          <p:nvPr/>
        </p:nvSpPr>
        <p:spPr bwMode="auto">
          <a:xfrm>
            <a:off x="285322" y="2791985"/>
            <a:ext cx="7969250" cy="1752600"/>
          </a:xfrm>
          <a:prstGeom prst="flowChartAlternateProcess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288000" y="2791985"/>
            <a:ext cx="7969250" cy="1752600"/>
          </a:xfrm>
          <a:prstGeom prst="flowChartAlternateProcess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86" name="AutoShape 9"/>
          <p:cNvSpPr>
            <a:spLocks noChangeArrowheads="1"/>
          </p:cNvSpPr>
          <p:nvPr/>
        </p:nvSpPr>
        <p:spPr bwMode="auto">
          <a:xfrm rot="10788725">
            <a:off x="7003659" y="2421165"/>
            <a:ext cx="587375" cy="537453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99"/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36000" indent="72000" eaLnBrk="0" hangingPunct="0">
              <a:buClr>
                <a:srgbClr val="FFC000"/>
              </a:buClr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6155117" y="1120690"/>
            <a:ext cx="2400094" cy="1548765"/>
          </a:xfrm>
          <a:prstGeom prst="roundRect">
            <a:avLst>
              <a:gd name="adj" fmla="val 5617"/>
            </a:avLst>
          </a:prstGeom>
          <a:solidFill>
            <a:srgbClr val="FFFF99"/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36000" indent="72000" eaLnBrk="0" hangingPunct="0">
              <a:buClr>
                <a:srgbClr val="FFC000"/>
              </a:buClr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marL="36000" indent="72000" eaLnBrk="0" hangingPunct="0">
              <a:buClr>
                <a:srgbClr val="FFC000"/>
              </a:buClr>
              <a:defRPr/>
            </a:pPr>
            <a:r>
              <a:rPr lang="en-US" sz="1400" b="1" dirty="0">
                <a:solidFill>
                  <a:schemeClr val="tx1"/>
                </a:solidFill>
              </a:rPr>
              <a:t>IP Digital Asset Mgmt</a:t>
            </a:r>
          </a:p>
          <a:p>
            <a:pPr marL="36000" indent="72000" eaLnBrk="0" hangingPunct="0">
              <a:buClr>
                <a:srgbClr val="FFC000"/>
              </a:buClr>
              <a:defRPr/>
            </a:pPr>
            <a:endParaRPr lang="en-US" sz="1400" b="1" dirty="0">
              <a:solidFill>
                <a:schemeClr val="tx1"/>
              </a:solidFill>
            </a:endParaRPr>
          </a:p>
          <a:p>
            <a:pPr marL="36000" indent="72000" eaLnBrk="0" hangingPunct="0"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b="1" dirty="0" smtClean="0">
                <a:solidFill>
                  <a:schemeClr val="tx1"/>
                </a:solidFill>
              </a:rPr>
              <a:t>IP Aware Applications</a:t>
            </a:r>
          </a:p>
          <a:p>
            <a:pPr marL="36000" indent="72000" eaLnBrk="0" hangingPunct="0"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b="1" dirty="0" smtClean="0">
                <a:solidFill>
                  <a:schemeClr val="tx1"/>
                </a:solidFill>
              </a:rPr>
              <a:t>Program </a:t>
            </a:r>
            <a:r>
              <a:rPr lang="en-US" sz="1400" b="1" dirty="0" err="1" smtClean="0">
                <a:solidFill>
                  <a:schemeClr val="tx1"/>
                </a:solidFill>
              </a:rPr>
              <a:t>Dashboarding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36000" indent="72000" eaLnBrk="0" hangingPunct="0"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b="1" dirty="0" smtClean="0">
                <a:solidFill>
                  <a:schemeClr val="tx1"/>
                </a:solidFill>
              </a:rPr>
              <a:t>Enterprise </a:t>
            </a:r>
            <a:r>
              <a:rPr lang="en-US" sz="1400" b="1" dirty="0">
                <a:solidFill>
                  <a:schemeClr val="tx1"/>
                </a:solidFill>
              </a:rPr>
              <a:t>Master Data</a:t>
            </a:r>
          </a:p>
          <a:p>
            <a:pPr marL="36000" indent="72000" eaLnBrk="0" hangingPunct="0">
              <a:buClr>
                <a:schemeClr val="accent4"/>
              </a:buClr>
              <a:buFont typeface="Arial" pitchFamily="34" charset="0"/>
              <a:buChar char="•"/>
              <a:defRPr/>
            </a:pPr>
            <a:r>
              <a:rPr lang="en-US" sz="1400" b="1" dirty="0">
                <a:solidFill>
                  <a:schemeClr val="tx1"/>
                </a:solidFill>
              </a:rPr>
              <a:t>Decision support</a:t>
            </a:r>
          </a:p>
          <a:p>
            <a:pPr marL="36000" indent="72000" eaLnBrk="0" hangingPunct="0">
              <a:buClr>
                <a:srgbClr val="FFC000"/>
              </a:buClr>
              <a:buFont typeface="Wingdings" pitchFamily="2" charset="2"/>
              <a:buChar char="ü"/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AutoShape 6"/>
          <p:cNvSpPr>
            <a:spLocks noChangeArrowheads="1"/>
          </p:cNvSpPr>
          <p:nvPr/>
        </p:nvSpPr>
        <p:spPr bwMode="auto">
          <a:xfrm>
            <a:off x="313930" y="4731796"/>
            <a:ext cx="7772400" cy="1100137"/>
          </a:xfrm>
          <a:prstGeom prst="flowChartAlternateProcess">
            <a:avLst/>
          </a:prstGeom>
          <a:solidFill>
            <a:srgbClr val="FF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pic>
        <p:nvPicPr>
          <p:cNvPr id="77" name="Picture 9" descr="V6-ReferentialG-reduced"/>
          <p:cNvPicPr>
            <a:picLocks noChangeAspect="1" noChangeArrowheads="1"/>
          </p:cNvPicPr>
          <p:nvPr/>
        </p:nvPicPr>
        <p:blipFill>
          <a:blip r:embed="rId4"/>
          <a:srcRect l="44899" t="88651" r="15483" b="685"/>
          <a:stretch>
            <a:fillRect/>
          </a:stretch>
        </p:blipFill>
        <p:spPr bwMode="auto">
          <a:xfrm>
            <a:off x="5627293" y="4850858"/>
            <a:ext cx="2287587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9" descr="V6-ReferentialG-reduced"/>
          <p:cNvPicPr>
            <a:picLocks noChangeAspect="1" noChangeArrowheads="1"/>
          </p:cNvPicPr>
          <p:nvPr/>
        </p:nvPicPr>
        <p:blipFill>
          <a:blip r:embed="rId5"/>
          <a:srcRect l="55496" r="37643" b="88522"/>
          <a:stretch>
            <a:fillRect/>
          </a:stretch>
        </p:blipFill>
        <p:spPr bwMode="auto">
          <a:xfrm>
            <a:off x="1664893" y="4715921"/>
            <a:ext cx="393700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 Box 37"/>
          <p:cNvSpPr txBox="1">
            <a:spLocks noChangeArrowheads="1"/>
          </p:cNvSpPr>
          <p:nvPr/>
        </p:nvSpPr>
        <p:spPr bwMode="auto">
          <a:xfrm rot="16200000">
            <a:off x="441724" y="5146927"/>
            <a:ext cx="1039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Connectors</a:t>
            </a:r>
          </a:p>
        </p:txBody>
      </p:sp>
      <p:sp>
        <p:nvSpPr>
          <p:cNvPr id="80" name="AutoShape 6"/>
          <p:cNvSpPr>
            <a:spLocks noChangeArrowheads="1"/>
          </p:cNvSpPr>
          <p:nvPr/>
        </p:nvSpPr>
        <p:spPr bwMode="auto">
          <a:xfrm>
            <a:off x="1356852" y="4836647"/>
            <a:ext cx="4055806" cy="955623"/>
          </a:xfrm>
          <a:prstGeom prst="flowChartAlternateProcess">
            <a:avLst/>
          </a:prstGeom>
          <a:solidFill>
            <a:srgbClr val="FFCC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84" name="Up-Down Arrow 83"/>
          <p:cNvSpPr/>
          <p:nvPr/>
        </p:nvSpPr>
        <p:spPr>
          <a:xfrm>
            <a:off x="7079855" y="4434933"/>
            <a:ext cx="427038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89" name="Rectangle 88"/>
          <p:cNvSpPr/>
          <p:nvPr/>
        </p:nvSpPr>
        <p:spPr bwMode="auto">
          <a:xfrm>
            <a:off x="5984163" y="4414300"/>
            <a:ext cx="893716" cy="125896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90" name="AutoShape 6"/>
          <p:cNvSpPr>
            <a:spLocks noChangeArrowheads="1"/>
          </p:cNvSpPr>
          <p:nvPr/>
        </p:nvSpPr>
        <p:spPr bwMode="auto">
          <a:xfrm>
            <a:off x="5971430" y="4015409"/>
            <a:ext cx="803080" cy="365760"/>
          </a:xfrm>
          <a:prstGeom prst="flowChartAlternateProcess">
            <a:avLst/>
          </a:prstGeom>
          <a:solidFill>
            <a:srgbClr val="FFCC00">
              <a:alpha val="82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92" name="AutoShape 6"/>
          <p:cNvSpPr>
            <a:spLocks noChangeArrowheads="1"/>
          </p:cNvSpPr>
          <p:nvPr/>
        </p:nvSpPr>
        <p:spPr bwMode="auto">
          <a:xfrm>
            <a:off x="1504121" y="3996327"/>
            <a:ext cx="714292" cy="365760"/>
          </a:xfrm>
          <a:prstGeom prst="flowChartAlternateProcess">
            <a:avLst/>
          </a:prstGeom>
          <a:solidFill>
            <a:srgbClr val="FFCC00">
              <a:alpha val="82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93" name="Rectangle 92"/>
          <p:cNvSpPr/>
          <p:nvPr/>
        </p:nvSpPr>
        <p:spPr bwMode="auto">
          <a:xfrm>
            <a:off x="1561411" y="4414301"/>
            <a:ext cx="1023115" cy="117944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22547" name="Oval 25"/>
          <p:cNvSpPr>
            <a:spLocks noChangeArrowheads="1"/>
          </p:cNvSpPr>
          <p:nvPr/>
        </p:nvSpPr>
        <p:spPr bwMode="auto">
          <a:xfrm>
            <a:off x="7242816" y="3429000"/>
            <a:ext cx="106363" cy="1031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22548" name="Oval 26"/>
          <p:cNvSpPr>
            <a:spLocks noChangeArrowheads="1"/>
          </p:cNvSpPr>
          <p:nvPr/>
        </p:nvSpPr>
        <p:spPr bwMode="auto">
          <a:xfrm>
            <a:off x="7242816" y="3040063"/>
            <a:ext cx="106363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>
            <a:endCxn id="22547" idx="2"/>
          </p:cNvCxnSpPr>
          <p:nvPr/>
        </p:nvCxnSpPr>
        <p:spPr>
          <a:xfrm flipV="1">
            <a:off x="2485079" y="3481388"/>
            <a:ext cx="4757737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22548" idx="2"/>
          </p:cNvCxnSpPr>
          <p:nvPr/>
        </p:nvCxnSpPr>
        <p:spPr>
          <a:xfrm>
            <a:off x="2485079" y="3090863"/>
            <a:ext cx="4757737" cy="1587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 noChangeAspect="1"/>
          </p:cNvCxnSpPr>
          <p:nvPr/>
        </p:nvCxnSpPr>
        <p:spPr>
          <a:xfrm flipV="1">
            <a:off x="2779820" y="3795257"/>
            <a:ext cx="4501126" cy="666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57" name="Picture 96" descr="zoom-enovia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03450" y="2825750"/>
            <a:ext cx="3798888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6" name="Group 45"/>
          <p:cNvGrpSpPr>
            <a:grpSpLocks/>
          </p:cNvGrpSpPr>
          <p:nvPr/>
        </p:nvGrpSpPr>
        <p:grpSpPr bwMode="auto">
          <a:xfrm>
            <a:off x="5521124" y="4682998"/>
            <a:ext cx="2651326" cy="1752525"/>
            <a:chOff x="5878287" y="2151063"/>
            <a:chExt cx="1930400" cy="438343"/>
          </a:xfrm>
        </p:grpSpPr>
        <p:sp>
          <p:nvSpPr>
            <p:cNvPr id="57" name="AutoShape 3"/>
            <p:cNvSpPr>
              <a:spLocks noChangeArrowheads="1"/>
            </p:cNvSpPr>
            <p:nvPr/>
          </p:nvSpPr>
          <p:spPr bwMode="auto">
            <a:xfrm rot="5400000">
              <a:off x="6622256" y="1472407"/>
              <a:ext cx="357187" cy="1714500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60" name="Rectangle 44"/>
            <p:cNvSpPr>
              <a:spLocks noChangeArrowheads="1"/>
            </p:cNvSpPr>
            <p:nvPr/>
          </p:nvSpPr>
          <p:spPr bwMode="auto">
            <a:xfrm>
              <a:off x="5878287" y="2444408"/>
              <a:ext cx="1930400" cy="144998"/>
            </a:xfrm>
            <a:prstGeom prst="rect">
              <a:avLst/>
            </a:prstGeom>
            <a:solidFill>
              <a:schemeClr val="bg1">
                <a:alpha val="94901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rapezoid 39"/>
          <p:cNvSpPr/>
          <p:nvPr/>
        </p:nvSpPr>
        <p:spPr bwMode="auto">
          <a:xfrm rot="5816345" flipV="1">
            <a:off x="1437941" y="452920"/>
            <a:ext cx="5279651" cy="6059829"/>
          </a:xfrm>
          <a:prstGeom prst="trapezoid">
            <a:avLst>
              <a:gd name="adj" fmla="val 43781"/>
            </a:avLst>
          </a:prstGeom>
          <a:gradFill flip="none" rotWithShape="1">
            <a:gsLst>
              <a:gs pos="0">
                <a:srgbClr val="FFFF66">
                  <a:alpha val="93000"/>
                </a:srgbClr>
              </a:gs>
              <a:gs pos="50000">
                <a:srgbClr val="FFFF99">
                  <a:alpha val="53000"/>
                </a:srgb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pic>
        <p:nvPicPr>
          <p:cNvPr id="1118223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3152" y="194310"/>
            <a:ext cx="1134428" cy="40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3DLive </a:t>
            </a:r>
            <a:r>
              <a:rPr lang="en-US" sz="2400" dirty="0" err="1" smtClean="0"/>
              <a:t>Dashboarding</a:t>
            </a:r>
            <a:r>
              <a:rPr lang="en-US" sz="2400" dirty="0" smtClean="0"/>
              <a:t> Use Case</a:t>
            </a:r>
            <a:endParaRPr lang="en-US" dirty="0"/>
          </a:p>
        </p:txBody>
      </p:sp>
      <p:pic>
        <p:nvPicPr>
          <p:cNvPr id="34" name="Picture 29" descr="Picture5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" y="2537461"/>
            <a:ext cx="1093624" cy="113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Oval Callout 34"/>
          <p:cNvSpPr/>
          <p:nvPr/>
        </p:nvSpPr>
        <p:spPr bwMode="auto">
          <a:xfrm>
            <a:off x="909938" y="704513"/>
            <a:ext cx="4230774" cy="1611630"/>
          </a:xfrm>
          <a:prstGeom prst="wedgeEllipseCallout">
            <a:avLst>
              <a:gd name="adj1" fmla="val -54884"/>
              <a:gd name="adj2" fmla="val 85556"/>
            </a:avLst>
          </a:prstGeom>
          <a:solidFill>
            <a:srgbClr val="ABE9FF">
              <a:alpha val="94902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Show me the                                          “</a:t>
            </a:r>
            <a:r>
              <a:rPr lang="en-US" sz="1600" b="1" dirty="0" smtClean="0">
                <a:solidFill>
                  <a:schemeClr val="tx1"/>
                </a:solidFill>
              </a:rPr>
              <a:t>Key Performance Indicators</a:t>
            </a:r>
            <a:r>
              <a:rPr lang="en-US" sz="1600" dirty="0" smtClean="0">
                <a:solidFill>
                  <a:schemeClr val="tx1"/>
                </a:solidFill>
              </a:rPr>
              <a:t>”                  and highlight the </a:t>
            </a:r>
            <a:r>
              <a:rPr lang="en-US" sz="1800" b="1" dirty="0" smtClean="0">
                <a:solidFill>
                  <a:schemeClr val="tx1"/>
                </a:solidFill>
              </a:rPr>
              <a:t>Critical</a:t>
            </a:r>
            <a:r>
              <a:rPr lang="en-US" sz="1600" b="1" dirty="0" smtClean="0">
                <a:solidFill>
                  <a:schemeClr val="tx1"/>
                </a:solidFill>
              </a:rPr>
              <a:t>ERP-Manufacturing COST</a:t>
            </a:r>
          </a:p>
        </p:txBody>
      </p:sp>
      <p:pic>
        <p:nvPicPr>
          <p:cNvPr id="3307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2127" y="2423159"/>
            <a:ext cx="3249157" cy="243268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1118222" name="Line 14"/>
          <p:cNvSpPr>
            <a:spLocks noChangeShapeType="1"/>
          </p:cNvSpPr>
          <p:nvPr/>
        </p:nvSpPr>
        <p:spPr bwMode="auto">
          <a:xfrm flipH="1" flipV="1">
            <a:off x="4002656" y="4451230"/>
            <a:ext cx="3881885" cy="776378"/>
          </a:xfrm>
          <a:prstGeom prst="line">
            <a:avLst/>
          </a:prstGeom>
          <a:noFill/>
          <a:ln w="28575">
            <a:solidFill>
              <a:srgbClr val="FF9933"/>
            </a:solidFill>
            <a:prstDash val="sysDot"/>
            <a:round/>
            <a:headEnd/>
            <a:tailEnd/>
          </a:ln>
          <a:effectLst/>
        </p:spPr>
        <p:txBody>
          <a:bodyPr wrap="square" lIns="90000" tIns="46800" rIns="36000" bIns="46800">
            <a:spAutoFit/>
          </a:bodyPr>
          <a:lstStyle/>
          <a:p>
            <a:endParaRPr lang="en-US"/>
          </a:p>
        </p:txBody>
      </p:sp>
      <p:sp>
        <p:nvSpPr>
          <p:cNvPr id="1118221" name="Line 13"/>
          <p:cNvSpPr>
            <a:spLocks noChangeShapeType="1"/>
          </p:cNvSpPr>
          <p:nvPr/>
        </p:nvSpPr>
        <p:spPr bwMode="auto">
          <a:xfrm flipH="1" flipV="1">
            <a:off x="3623310" y="4583429"/>
            <a:ext cx="534622" cy="1213521"/>
          </a:xfrm>
          <a:prstGeom prst="line">
            <a:avLst/>
          </a:prstGeom>
          <a:noFill/>
          <a:ln w="28575">
            <a:solidFill>
              <a:srgbClr val="FF9933"/>
            </a:solidFill>
            <a:prstDash val="sysDot"/>
            <a:round/>
            <a:headEnd/>
            <a:tailEnd/>
          </a:ln>
          <a:effectLst/>
        </p:spPr>
        <p:txBody>
          <a:bodyPr wrap="square" lIns="90000" tIns="46800" rIns="36000" bIns="46800">
            <a:spAutoFit/>
          </a:bodyPr>
          <a:lstStyle/>
          <a:p>
            <a:endParaRPr lang="en-US"/>
          </a:p>
        </p:txBody>
      </p:sp>
      <p:pic>
        <p:nvPicPr>
          <p:cNvPr id="3307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6705" y="5220849"/>
            <a:ext cx="379095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9354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55659" y="971550"/>
            <a:ext cx="3488341" cy="323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Freeform 37"/>
          <p:cNvSpPr/>
          <p:nvPr/>
        </p:nvSpPr>
        <p:spPr bwMode="auto">
          <a:xfrm>
            <a:off x="3040380" y="3141344"/>
            <a:ext cx="2674620" cy="550546"/>
          </a:xfrm>
          <a:custGeom>
            <a:avLst/>
            <a:gdLst>
              <a:gd name="connsiteX0" fmla="*/ 0 w 2308860"/>
              <a:gd name="connsiteY0" fmla="*/ 584835 h 584835"/>
              <a:gd name="connsiteX1" fmla="*/ 594360 w 2308860"/>
              <a:gd name="connsiteY1" fmla="*/ 70485 h 584835"/>
              <a:gd name="connsiteX2" fmla="*/ 1714500 w 2308860"/>
              <a:gd name="connsiteY2" fmla="*/ 161925 h 584835"/>
              <a:gd name="connsiteX3" fmla="*/ 2308860 w 2308860"/>
              <a:gd name="connsiteY3" fmla="*/ 184785 h 58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8860" h="584835">
                <a:moveTo>
                  <a:pt x="0" y="584835"/>
                </a:moveTo>
                <a:cubicBezTo>
                  <a:pt x="154305" y="362902"/>
                  <a:pt x="308610" y="140970"/>
                  <a:pt x="594360" y="70485"/>
                </a:cubicBezTo>
                <a:cubicBezTo>
                  <a:pt x="880110" y="0"/>
                  <a:pt x="1428750" y="142875"/>
                  <a:pt x="1714500" y="161925"/>
                </a:cubicBezTo>
                <a:cubicBezTo>
                  <a:pt x="2000250" y="180975"/>
                  <a:pt x="2205990" y="190500"/>
                  <a:pt x="2308860" y="18478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36000" tIns="46800" rIns="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120C80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411730" y="3669030"/>
            <a:ext cx="788670" cy="148590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21"/>
          <p:cNvSpPr>
            <a:spLocks noChangeAspect="1" noChangeArrowheads="1"/>
          </p:cNvSpPr>
          <p:nvPr/>
        </p:nvSpPr>
        <p:spPr bwMode="auto">
          <a:xfrm>
            <a:off x="1921610" y="5470278"/>
            <a:ext cx="818147" cy="313739"/>
          </a:xfrm>
          <a:prstGeom prst="roundRect">
            <a:avLst>
              <a:gd name="adj" fmla="val 7162"/>
            </a:avLst>
          </a:prstGeom>
          <a:solidFill>
            <a:srgbClr val="ABE9FF"/>
          </a:solidFill>
          <a:ln w="3175">
            <a:solidFill>
              <a:schemeClr val="tx2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>
              <a:defRPr/>
            </a:pPr>
            <a:r>
              <a:rPr lang="en-US" sz="10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ENOVIA V6</a:t>
            </a:r>
            <a:endParaRPr lang="en-US" sz="10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236188" y="5880266"/>
            <a:ext cx="192505" cy="123737"/>
          </a:xfrm>
          <a:prstGeom prst="can">
            <a:avLst>
              <a:gd name="adj" fmla="val 25000"/>
            </a:avLst>
          </a:prstGeom>
          <a:solidFill>
            <a:srgbClr val="ABE9FF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b"/>
          <a:lstStyle/>
          <a:p>
            <a:pPr>
              <a:defRPr/>
            </a:pP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Connector 65"/>
          <p:cNvCxnSpPr>
            <a:cxnSpLocks noChangeShapeType="1"/>
            <a:stCxn id="15" idx="2"/>
            <a:endCxn id="17" idx="0"/>
          </p:cNvCxnSpPr>
          <p:nvPr/>
        </p:nvCxnSpPr>
        <p:spPr bwMode="auto">
          <a:xfrm rot="16200000" flipH="1">
            <a:off x="2267971" y="5846729"/>
            <a:ext cx="127183" cy="175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9" name="Up-Down Arrow 72"/>
          <p:cNvSpPr>
            <a:spLocks noChangeArrowheads="1"/>
          </p:cNvSpPr>
          <p:nvPr/>
        </p:nvSpPr>
        <p:spPr bwMode="auto">
          <a:xfrm>
            <a:off x="2324791" y="4890498"/>
            <a:ext cx="141007" cy="616777"/>
          </a:xfrm>
          <a:prstGeom prst="upDownArrow">
            <a:avLst>
              <a:gd name="adj1" fmla="val 50000"/>
              <a:gd name="adj2" fmla="val 5005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" name="AutoShape 72"/>
          <p:cNvSpPr>
            <a:spLocks noChangeArrowheads="1"/>
          </p:cNvSpPr>
          <p:nvPr/>
        </p:nvSpPr>
        <p:spPr bwMode="auto">
          <a:xfrm>
            <a:off x="1592548" y="6104395"/>
            <a:ext cx="420428" cy="216569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ERP</a:t>
            </a:r>
            <a:endParaRPr lang="en-US" sz="1300" b="1" dirty="0">
              <a:solidFill>
                <a:schemeClr val="bg1"/>
              </a:solidFill>
            </a:endParaRPr>
          </a:p>
        </p:txBody>
      </p:sp>
      <p:cxnSp>
        <p:nvCxnSpPr>
          <p:cNvPr id="54" name="Elbow Connector 151"/>
          <p:cNvCxnSpPr>
            <a:stCxn id="67" idx="0"/>
            <a:endCxn id="23" idx="0"/>
          </p:cNvCxnSpPr>
          <p:nvPr/>
        </p:nvCxnSpPr>
        <p:spPr>
          <a:xfrm rot="5400000">
            <a:off x="1719946" y="5813493"/>
            <a:ext cx="373719" cy="208085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sosceles Triangle 154"/>
          <p:cNvSpPr>
            <a:spLocks noChangeArrowheads="1"/>
          </p:cNvSpPr>
          <p:nvPr/>
        </p:nvSpPr>
        <p:spPr bwMode="auto">
          <a:xfrm rot="10800000">
            <a:off x="1917185" y="5592564"/>
            <a:ext cx="187325" cy="138112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71" name="AutoShape 7"/>
          <p:cNvSpPr>
            <a:spLocks noChangeArrowheads="1"/>
          </p:cNvSpPr>
          <p:nvPr/>
        </p:nvSpPr>
        <p:spPr bwMode="auto">
          <a:xfrm>
            <a:off x="1707267" y="6389144"/>
            <a:ext cx="185395" cy="124326"/>
          </a:xfrm>
          <a:prstGeom prst="can">
            <a:avLst>
              <a:gd name="adj" fmla="val 25000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>
              <a:defRPr/>
            </a:pP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2" name="Straight Connector 65"/>
          <p:cNvCxnSpPr>
            <a:cxnSpLocks noChangeShapeType="1"/>
            <a:stCxn id="23" idx="2"/>
          </p:cNvCxnSpPr>
          <p:nvPr/>
        </p:nvCxnSpPr>
        <p:spPr bwMode="auto">
          <a:xfrm rot="5400000">
            <a:off x="1751733" y="6369197"/>
            <a:ext cx="99262" cy="279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3" name="Text Box 25"/>
          <p:cNvSpPr txBox="1">
            <a:spLocks noChangeArrowheads="1"/>
          </p:cNvSpPr>
          <p:nvPr/>
        </p:nvSpPr>
        <p:spPr bwMode="auto">
          <a:xfrm>
            <a:off x="1950568" y="5118266"/>
            <a:ext cx="569912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Helvetica" pitchFamily="34" charset="0"/>
              </a:rPr>
              <a:t>HTTP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5593080" y="2956560"/>
            <a:ext cx="1706880" cy="88392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86" name="TextBox 85"/>
          <p:cNvSpPr txBox="1"/>
          <p:nvPr/>
        </p:nvSpPr>
        <p:spPr>
          <a:xfrm>
            <a:off x="7040880" y="3200400"/>
            <a:ext cx="1600200" cy="2590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ERP Attributes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50813"/>
            <a:ext cx="8375650" cy="4508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50" charset="-128"/>
              </a:rPr>
              <a:t>Adaplets: ENOVIA Unique Technology for Federation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idx="1"/>
          </p:nvPr>
        </p:nvSpPr>
        <p:spPr>
          <a:xfrm>
            <a:off x="556160" y="1274942"/>
            <a:ext cx="7467957" cy="4714875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dirty="0" smtClean="0"/>
              <a:t>Adaplets enable V6 users to access and consume data stored in various enterprise systems (ERP, PDM, etc.) as if these data were in V6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Real time access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Without replicating data in V6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Without modifying data in target system</a:t>
            </a:r>
          </a:p>
          <a:p>
            <a:pPr eaLnBrk="1" hangingPunct="1">
              <a:lnSpc>
                <a:spcPct val="100000"/>
              </a:lnSpc>
            </a:pPr>
            <a:r>
              <a:rPr lang="en-US" dirty="0" smtClean="0"/>
              <a:t>Extends core V6 PLM data storage management layer to include external heterogeneous data: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Enable modeling virtually any data source as a collection of ENOVIA V6 objects</a:t>
            </a:r>
          </a:p>
          <a:p>
            <a:pPr eaLnBrk="1" hangingPunct="1">
              <a:lnSpc>
                <a:spcPct val="100000"/>
              </a:lnSpc>
            </a:pPr>
            <a:r>
              <a:rPr lang="en-US" dirty="0" smtClean="0"/>
              <a:t>Data exchange flow is driven by events/business logic in V6  – not by target systems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  <p:pic>
        <p:nvPicPr>
          <p:cNvPr id="23556" name="Picture 9" descr="V6-ReferentialG-reduced"/>
          <p:cNvPicPr>
            <a:picLocks noChangeAspect="1" noChangeArrowheads="1"/>
          </p:cNvPicPr>
          <p:nvPr/>
        </p:nvPicPr>
        <p:blipFill>
          <a:blip r:embed="rId3"/>
          <a:srcRect l="86897" t="15483" b="44899"/>
          <a:stretch>
            <a:fillRect/>
          </a:stretch>
        </p:blipFill>
        <p:spPr bwMode="auto">
          <a:xfrm>
            <a:off x="8253412" y="1093251"/>
            <a:ext cx="890588" cy="15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2"/>
          <p:cNvSpPr>
            <a:spLocks noChangeArrowheads="1"/>
          </p:cNvSpPr>
          <p:nvPr/>
        </p:nvSpPr>
        <p:spPr bwMode="auto">
          <a:xfrm>
            <a:off x="2097263" y="2281238"/>
            <a:ext cx="3902845" cy="3862708"/>
          </a:xfrm>
          <a:prstGeom prst="rect">
            <a:avLst/>
          </a:prstGeom>
          <a:solidFill>
            <a:srgbClr val="F2F2F2">
              <a:alpha val="94901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algn="ctr"/>
            <a:endParaRPr lang="en-US" dirty="0"/>
          </a:p>
        </p:txBody>
      </p:sp>
      <p:sp>
        <p:nvSpPr>
          <p:cNvPr id="26627" name="TextBox 53"/>
          <p:cNvSpPr txBox="1">
            <a:spLocks noChangeArrowheads="1"/>
          </p:cNvSpPr>
          <p:nvPr/>
        </p:nvSpPr>
        <p:spPr bwMode="auto">
          <a:xfrm>
            <a:off x="4886501" y="2338388"/>
            <a:ext cx="13430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800" dirty="0">
                <a:solidFill>
                  <a:schemeClr val="tx1"/>
                </a:solidFill>
              </a:rPr>
              <a:t>Enterprise</a:t>
            </a:r>
          </a:p>
        </p:txBody>
      </p:sp>
      <p:sp>
        <p:nvSpPr>
          <p:cNvPr id="26628" name="TextBox 21"/>
          <p:cNvSpPr>
            <a:spLocks noChangeAspect="1" noChangeArrowheads="1"/>
          </p:cNvSpPr>
          <p:nvPr/>
        </p:nvSpPr>
        <p:spPr bwMode="auto">
          <a:xfrm>
            <a:off x="2311685" y="2578813"/>
            <a:ext cx="2034283" cy="875587"/>
          </a:xfrm>
          <a:prstGeom prst="roundRect">
            <a:avLst>
              <a:gd name="adj" fmla="val 13029"/>
            </a:avLst>
          </a:prstGeom>
          <a:solidFill>
            <a:srgbClr val="ABE9FF"/>
          </a:solidFill>
          <a:ln w="317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2465563" y="2527300"/>
            <a:ext cx="1692275" cy="354013"/>
          </a:xfrm>
          <a:prstGeom prst="roundRect">
            <a:avLst/>
          </a:prstGeom>
          <a:noFill/>
          <a:ln w="12700">
            <a:noFill/>
          </a:ln>
        </p:spPr>
        <p:txBody>
          <a:bodyPr wrap="none" lIns="36000" tIns="36000" rIns="36000" bIns="36000" anchor="ctr" anchorCtr="1"/>
          <a:lstStyle/>
          <a:p>
            <a:pPr>
              <a:defRPr/>
            </a:pPr>
            <a:r>
              <a:rPr lang="en-US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ENOVIA V6</a:t>
            </a:r>
            <a:endParaRPr lang="en-US" b="1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151363" y="3597275"/>
            <a:ext cx="358775" cy="268288"/>
          </a:xfrm>
          <a:prstGeom prst="can">
            <a:avLst>
              <a:gd name="adj" fmla="val 25000"/>
            </a:avLst>
          </a:prstGeom>
          <a:solidFill>
            <a:srgbClr val="ABE9FF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b"/>
          <a:lstStyle/>
          <a:p>
            <a:pPr>
              <a:defRPr/>
            </a:pP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632" name="Straight Connector 65"/>
          <p:cNvCxnSpPr>
            <a:cxnSpLocks noChangeShapeType="1"/>
            <a:stCxn id="26628" idx="2"/>
            <a:endCxn id="15" idx="0"/>
          </p:cNvCxnSpPr>
          <p:nvPr/>
        </p:nvCxnSpPr>
        <p:spPr bwMode="auto">
          <a:xfrm rot="16200000" flipH="1">
            <a:off x="3224816" y="3558411"/>
            <a:ext cx="209947" cy="192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Up-Down Arrow 72"/>
          <p:cNvSpPr>
            <a:spLocks noChangeArrowheads="1"/>
          </p:cNvSpPr>
          <p:nvPr/>
        </p:nvSpPr>
        <p:spPr bwMode="auto">
          <a:xfrm>
            <a:off x="3236360" y="2097088"/>
            <a:ext cx="169003" cy="492000"/>
          </a:xfrm>
          <a:prstGeom prst="upDownArrow">
            <a:avLst>
              <a:gd name="adj1" fmla="val 50000"/>
              <a:gd name="adj2" fmla="val 5005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26634" name="Picture 37"/>
          <p:cNvPicPr>
            <a:picLocks noChangeAspect="1" noChangeArrowheads="1"/>
          </p:cNvPicPr>
          <p:nvPr/>
        </p:nvPicPr>
        <p:blipFill>
          <a:blip r:embed="rId3"/>
          <a:srcRect l="20572" t="2864" r="3299" b="7661"/>
          <a:stretch>
            <a:fillRect/>
          </a:stretch>
        </p:blipFill>
        <p:spPr bwMode="auto">
          <a:xfrm>
            <a:off x="3548238" y="1239838"/>
            <a:ext cx="911225" cy="661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6635" name="Picture 37"/>
          <p:cNvPicPr>
            <a:picLocks noChangeAspect="1" noChangeArrowheads="1"/>
          </p:cNvPicPr>
          <p:nvPr/>
        </p:nvPicPr>
        <p:blipFill>
          <a:blip r:embed="rId3"/>
          <a:srcRect l="20572" t="2864" r="3299" b="7661"/>
          <a:stretch>
            <a:fillRect/>
          </a:stretch>
        </p:blipFill>
        <p:spPr bwMode="auto">
          <a:xfrm>
            <a:off x="3414888" y="1454150"/>
            <a:ext cx="885825" cy="642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6636" name="Isosceles Triangle 156"/>
          <p:cNvSpPr>
            <a:spLocks noChangeArrowheads="1"/>
          </p:cNvSpPr>
          <p:nvPr/>
        </p:nvSpPr>
        <p:spPr bwMode="auto">
          <a:xfrm>
            <a:off x="3378701" y="510713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37" name="Isosceles Triangle 157"/>
          <p:cNvSpPr>
            <a:spLocks noChangeArrowheads="1"/>
          </p:cNvSpPr>
          <p:nvPr/>
        </p:nvSpPr>
        <p:spPr bwMode="auto">
          <a:xfrm>
            <a:off x="3500938" y="510713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42" name="Isosceles Triangle 156"/>
          <p:cNvSpPr>
            <a:spLocks noChangeArrowheads="1"/>
          </p:cNvSpPr>
          <p:nvPr/>
        </p:nvSpPr>
        <p:spPr bwMode="auto">
          <a:xfrm>
            <a:off x="4151366" y="510713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43" name="Isosceles Triangle 157"/>
          <p:cNvSpPr>
            <a:spLocks noChangeArrowheads="1"/>
          </p:cNvSpPr>
          <p:nvPr/>
        </p:nvSpPr>
        <p:spPr bwMode="auto">
          <a:xfrm>
            <a:off x="4275191" y="510713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44" name="Isosceles Triangle 156"/>
          <p:cNvSpPr>
            <a:spLocks noChangeArrowheads="1"/>
          </p:cNvSpPr>
          <p:nvPr/>
        </p:nvSpPr>
        <p:spPr bwMode="auto">
          <a:xfrm>
            <a:off x="4873410" y="510713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45" name="Isosceles Triangle 157"/>
          <p:cNvSpPr>
            <a:spLocks noChangeArrowheads="1"/>
          </p:cNvSpPr>
          <p:nvPr/>
        </p:nvSpPr>
        <p:spPr bwMode="auto">
          <a:xfrm>
            <a:off x="4995647" y="510713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46" name="AutoShape 72"/>
          <p:cNvSpPr>
            <a:spLocks noChangeArrowheads="1"/>
          </p:cNvSpPr>
          <p:nvPr/>
        </p:nvSpPr>
        <p:spPr bwMode="auto">
          <a:xfrm>
            <a:off x="3124701" y="5672284"/>
            <a:ext cx="608012" cy="434975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300" b="1" dirty="0">
                <a:solidFill>
                  <a:schemeClr val="bg1"/>
                </a:solidFill>
              </a:rPr>
              <a:t>xPDM</a:t>
            </a:r>
          </a:p>
        </p:txBody>
      </p:sp>
      <p:sp>
        <p:nvSpPr>
          <p:cNvPr id="26647" name="Rectangle 29"/>
          <p:cNvSpPr>
            <a:spLocks noChangeArrowheads="1"/>
          </p:cNvSpPr>
          <p:nvPr/>
        </p:nvSpPr>
        <p:spPr bwMode="gray">
          <a:xfrm flipV="1">
            <a:off x="3321551" y="5618309"/>
            <a:ext cx="223837" cy="42862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48" name="Rectangle 30"/>
          <p:cNvSpPr>
            <a:spLocks noChangeArrowheads="1"/>
          </p:cNvSpPr>
          <p:nvPr/>
        </p:nvSpPr>
        <p:spPr bwMode="gray">
          <a:xfrm flipV="1">
            <a:off x="3369176" y="5581796"/>
            <a:ext cx="127000" cy="41275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49" name="Rectangle 31"/>
          <p:cNvSpPr>
            <a:spLocks noChangeArrowheads="1"/>
          </p:cNvSpPr>
          <p:nvPr/>
        </p:nvSpPr>
        <p:spPr bwMode="gray">
          <a:xfrm flipV="1">
            <a:off x="3331076" y="5308746"/>
            <a:ext cx="214312" cy="41275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50" name="Rectangle 32"/>
          <p:cNvSpPr>
            <a:spLocks noChangeArrowheads="1"/>
          </p:cNvSpPr>
          <p:nvPr/>
        </p:nvSpPr>
        <p:spPr bwMode="gray">
          <a:xfrm flipV="1">
            <a:off x="3383463" y="5348434"/>
            <a:ext cx="114300" cy="41275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51" name="Line 33"/>
          <p:cNvSpPr>
            <a:spLocks noChangeShapeType="1"/>
          </p:cNvSpPr>
          <p:nvPr/>
        </p:nvSpPr>
        <p:spPr bwMode="gray">
          <a:xfrm flipV="1">
            <a:off x="3429501" y="5389709"/>
            <a:ext cx="0" cy="257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52" name="AutoShape 72"/>
          <p:cNvSpPr>
            <a:spLocks noChangeArrowheads="1"/>
          </p:cNvSpPr>
          <p:nvPr/>
        </p:nvSpPr>
        <p:spPr bwMode="auto">
          <a:xfrm>
            <a:off x="3911653" y="5672284"/>
            <a:ext cx="606425" cy="434975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300" b="1" dirty="0">
                <a:solidFill>
                  <a:schemeClr val="bg1"/>
                </a:solidFill>
              </a:rPr>
              <a:t>ERP</a:t>
            </a: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gray">
          <a:xfrm flipV="1">
            <a:off x="4108503" y="5618309"/>
            <a:ext cx="223838" cy="42862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54" name="Rectangle 30"/>
          <p:cNvSpPr>
            <a:spLocks noChangeArrowheads="1"/>
          </p:cNvSpPr>
          <p:nvPr/>
        </p:nvSpPr>
        <p:spPr bwMode="gray">
          <a:xfrm flipV="1">
            <a:off x="4156128" y="5581796"/>
            <a:ext cx="127000" cy="41275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gray">
          <a:xfrm flipV="1">
            <a:off x="4118028" y="5308746"/>
            <a:ext cx="214313" cy="41275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gray">
          <a:xfrm flipV="1">
            <a:off x="4170416" y="5348434"/>
            <a:ext cx="114300" cy="41275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gray">
          <a:xfrm flipV="1">
            <a:off x="4216453" y="5389709"/>
            <a:ext cx="0" cy="257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58" name="AutoShape 72"/>
          <p:cNvSpPr>
            <a:spLocks noChangeArrowheads="1"/>
          </p:cNvSpPr>
          <p:nvPr/>
        </p:nvSpPr>
        <p:spPr bwMode="auto">
          <a:xfrm>
            <a:off x="4627347" y="5672284"/>
            <a:ext cx="608013" cy="434975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3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6659" name="Rectangle 29"/>
          <p:cNvSpPr>
            <a:spLocks noChangeArrowheads="1"/>
          </p:cNvSpPr>
          <p:nvPr/>
        </p:nvSpPr>
        <p:spPr bwMode="gray">
          <a:xfrm flipV="1">
            <a:off x="4824197" y="5618309"/>
            <a:ext cx="223838" cy="42862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60" name="Rectangle 30"/>
          <p:cNvSpPr>
            <a:spLocks noChangeArrowheads="1"/>
          </p:cNvSpPr>
          <p:nvPr/>
        </p:nvSpPr>
        <p:spPr bwMode="gray">
          <a:xfrm flipV="1">
            <a:off x="4871822" y="5581796"/>
            <a:ext cx="127000" cy="41275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61" name="Rectangle 31"/>
          <p:cNvSpPr>
            <a:spLocks noChangeArrowheads="1"/>
          </p:cNvSpPr>
          <p:nvPr/>
        </p:nvSpPr>
        <p:spPr bwMode="gray">
          <a:xfrm flipV="1">
            <a:off x="4833722" y="5308746"/>
            <a:ext cx="214313" cy="41275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62" name="Rectangle 32"/>
          <p:cNvSpPr>
            <a:spLocks noChangeArrowheads="1"/>
          </p:cNvSpPr>
          <p:nvPr/>
        </p:nvSpPr>
        <p:spPr bwMode="gray">
          <a:xfrm flipV="1">
            <a:off x="4886110" y="5348434"/>
            <a:ext cx="114300" cy="41275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63" name="Line 33"/>
          <p:cNvSpPr>
            <a:spLocks noChangeShapeType="1"/>
          </p:cNvSpPr>
          <p:nvPr/>
        </p:nvSpPr>
        <p:spPr bwMode="gray">
          <a:xfrm flipV="1">
            <a:off x="4932147" y="5389709"/>
            <a:ext cx="0" cy="257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6667" name="Isosceles Triangle 155"/>
          <p:cNvSpPr>
            <a:spLocks noChangeArrowheads="1"/>
          </p:cNvSpPr>
          <p:nvPr/>
        </p:nvSpPr>
        <p:spPr bwMode="auto">
          <a:xfrm>
            <a:off x="4181528" y="510713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68" name="Isosceles Triangle 156"/>
          <p:cNvSpPr>
            <a:spLocks noChangeArrowheads="1"/>
          </p:cNvSpPr>
          <p:nvPr/>
        </p:nvSpPr>
        <p:spPr bwMode="auto">
          <a:xfrm>
            <a:off x="4305353" y="510713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69" name="Isosceles Triangle 155"/>
          <p:cNvSpPr>
            <a:spLocks noChangeArrowheads="1"/>
          </p:cNvSpPr>
          <p:nvPr/>
        </p:nvSpPr>
        <p:spPr bwMode="auto">
          <a:xfrm>
            <a:off x="4914685" y="510713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pic>
        <p:nvPicPr>
          <p:cNvPr id="26675" name="Picture 64" descr="t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79826" y="1130300"/>
            <a:ext cx="1073150" cy="906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5" name="Line Callout 2 54"/>
          <p:cNvSpPr/>
          <p:nvPr/>
        </p:nvSpPr>
        <p:spPr bwMode="auto">
          <a:xfrm>
            <a:off x="6513690" y="4156074"/>
            <a:ext cx="2438400" cy="958851"/>
          </a:xfrm>
          <a:prstGeom prst="borderCallout2">
            <a:avLst>
              <a:gd name="adj1" fmla="val 14464"/>
              <a:gd name="adj2" fmla="val 3161"/>
              <a:gd name="adj3" fmla="val 18750"/>
              <a:gd name="adj4" fmla="val -16667"/>
              <a:gd name="adj5" fmla="val 119371"/>
              <a:gd name="adj6" fmla="val -52922"/>
            </a:avLst>
          </a:prstGeom>
          <a:solidFill>
            <a:schemeClr val="bg1">
              <a:lumMod val="95000"/>
              <a:alpha val="94902"/>
            </a:schemeClr>
          </a:solidFill>
          <a:ln w="3175" algn="ctr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>
              <a:defRPr/>
            </a:pPr>
            <a:r>
              <a:rPr lang="en-US" sz="1400" dirty="0">
                <a:solidFill>
                  <a:srgbClr val="FF0000"/>
                </a:solidFill>
              </a:rPr>
              <a:t>Each target System requires a dedicated </a:t>
            </a:r>
            <a:r>
              <a:rPr lang="en-US" sz="1400" dirty="0" smtClean="0">
                <a:solidFill>
                  <a:srgbClr val="FF0000"/>
                </a:solidFill>
              </a:rPr>
              <a:t>custom </a:t>
            </a:r>
            <a:r>
              <a:rPr lang="en-US" sz="1400" dirty="0" err="1" smtClean="0">
                <a:solidFill>
                  <a:srgbClr val="FF0000"/>
                </a:solidFill>
              </a:rPr>
              <a:t>adaplet</a:t>
            </a:r>
            <a:r>
              <a:rPr lang="en-US" sz="1400" dirty="0" smtClean="0">
                <a:solidFill>
                  <a:srgbClr val="FF0000"/>
                </a:solidFill>
              </a:rPr>
              <a:t> connector :</a:t>
            </a:r>
          </a:p>
        </p:txBody>
      </p:sp>
      <p:sp>
        <p:nvSpPr>
          <p:cNvPr id="57" name="Line Callout 2 56"/>
          <p:cNvSpPr/>
          <p:nvPr/>
        </p:nvSpPr>
        <p:spPr bwMode="auto">
          <a:xfrm>
            <a:off x="6669088" y="2744788"/>
            <a:ext cx="2243137" cy="811212"/>
          </a:xfrm>
          <a:prstGeom prst="borderCallout2">
            <a:avLst>
              <a:gd name="adj1" fmla="val 14464"/>
              <a:gd name="adj2" fmla="val -2375"/>
              <a:gd name="adj3" fmla="val 18750"/>
              <a:gd name="adj4" fmla="val -16667"/>
              <a:gd name="adj5" fmla="val 239742"/>
              <a:gd name="adj6" fmla="val -68095"/>
            </a:avLst>
          </a:prstGeom>
          <a:solidFill>
            <a:schemeClr val="bg1">
              <a:lumMod val="95000"/>
              <a:alpha val="94902"/>
            </a:schemeClr>
          </a:solidFill>
          <a:ln w="3175" algn="ctr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>
              <a:defRPr/>
            </a:pPr>
            <a:r>
              <a:rPr lang="en-US" sz="1400" dirty="0">
                <a:solidFill>
                  <a:srgbClr val="FF0000"/>
                </a:solidFill>
              </a:rPr>
              <a:t>Data flow is driven by events/business logic in V6  – not by target systems </a:t>
            </a: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Federation Architecture 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 bwMode="auto">
          <a:xfrm>
            <a:off x="3141105" y="5123889"/>
            <a:ext cx="553155" cy="180623"/>
          </a:xfrm>
          <a:prstGeom prst="rect">
            <a:avLst/>
          </a:prstGeom>
          <a:solidFill>
            <a:srgbClr val="7030A0">
              <a:alpha val="94902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58" name="Rectangle 57"/>
          <p:cNvSpPr/>
          <p:nvPr/>
        </p:nvSpPr>
        <p:spPr bwMode="auto">
          <a:xfrm>
            <a:off x="3938112" y="5118245"/>
            <a:ext cx="553155" cy="180623"/>
          </a:xfrm>
          <a:prstGeom prst="rect">
            <a:avLst/>
          </a:prstGeom>
          <a:solidFill>
            <a:srgbClr val="7030A0">
              <a:alpha val="94902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59" name="Rectangle 58"/>
          <p:cNvSpPr/>
          <p:nvPr/>
        </p:nvSpPr>
        <p:spPr bwMode="auto">
          <a:xfrm>
            <a:off x="4671123" y="5118244"/>
            <a:ext cx="553155" cy="180623"/>
          </a:xfrm>
          <a:prstGeom prst="rect">
            <a:avLst/>
          </a:prstGeom>
          <a:solidFill>
            <a:srgbClr val="7030A0">
              <a:alpha val="94902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cxnSp>
        <p:nvCxnSpPr>
          <p:cNvPr id="66" name="Straight Arrow Connector 65"/>
          <p:cNvCxnSpPr/>
          <p:nvPr/>
        </p:nvCxnSpPr>
        <p:spPr bwMode="auto">
          <a:xfrm rot="16200000" flipH="1">
            <a:off x="4075961" y="4838524"/>
            <a:ext cx="396000" cy="5649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 bwMode="auto">
          <a:xfrm rot="16200000" flipH="1">
            <a:off x="4819568" y="4821593"/>
            <a:ext cx="396000" cy="5649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16200000" flipH="1">
            <a:off x="3283582" y="4827235"/>
            <a:ext cx="396000" cy="5649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51"/>
          <p:cNvCxnSpPr>
            <a:stCxn id="26671" idx="0"/>
            <a:endCxn id="26636" idx="0"/>
          </p:cNvCxnSpPr>
          <p:nvPr/>
        </p:nvCxnSpPr>
        <p:spPr>
          <a:xfrm rot="5400000">
            <a:off x="2711101" y="4121912"/>
            <a:ext cx="1695686" cy="274759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Elbow Connector 151"/>
          <p:cNvCxnSpPr>
            <a:stCxn id="26665" idx="0"/>
            <a:endCxn id="26667" idx="0"/>
          </p:cNvCxnSpPr>
          <p:nvPr/>
        </p:nvCxnSpPr>
        <p:spPr>
          <a:xfrm rot="16200000" flipH="1">
            <a:off x="3164901" y="4047644"/>
            <a:ext cx="1695686" cy="423293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Elbow Connector 151"/>
          <p:cNvCxnSpPr>
            <a:stCxn id="26670" idx="0"/>
            <a:endCxn id="26669" idx="0"/>
          </p:cNvCxnSpPr>
          <p:nvPr/>
        </p:nvCxnSpPr>
        <p:spPr>
          <a:xfrm rot="16200000" flipH="1">
            <a:off x="3583867" y="3733453"/>
            <a:ext cx="1695686" cy="1051675"/>
          </a:xfrm>
          <a:prstGeom prst="bentConnector3">
            <a:avLst>
              <a:gd name="adj1" fmla="val 42729"/>
            </a:avLst>
          </a:prstGeom>
          <a:ln>
            <a:solidFill>
              <a:srgbClr val="000000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e 80"/>
          <p:cNvGrpSpPr/>
          <p:nvPr/>
        </p:nvGrpSpPr>
        <p:grpSpPr>
          <a:xfrm>
            <a:off x="2379807" y="2784296"/>
            <a:ext cx="1801776" cy="561599"/>
            <a:chOff x="6612758" y="1505705"/>
            <a:chExt cx="1842873" cy="586744"/>
          </a:xfrm>
        </p:grpSpPr>
        <p:pic>
          <p:nvPicPr>
            <p:cNvPr id="79" name="Image 78" descr="ULColab3.g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758" y="1505705"/>
              <a:ext cx="1842873" cy="586744"/>
            </a:xfrm>
            <a:prstGeom prst="rect">
              <a:avLst/>
            </a:prstGeom>
          </p:spPr>
        </p:pic>
        <p:pic>
          <p:nvPicPr>
            <p:cNvPr id="80" name="Image 79" descr="IP Asset.g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4513" y="1825376"/>
              <a:ext cx="1385035" cy="183651"/>
            </a:xfrm>
            <a:prstGeom prst="rect">
              <a:avLst/>
            </a:prstGeom>
          </p:spPr>
        </p:pic>
      </p:grpSp>
      <p:sp>
        <p:nvSpPr>
          <p:cNvPr id="26665" name="Isosceles Triangle 154"/>
          <p:cNvSpPr>
            <a:spLocks noChangeArrowheads="1"/>
          </p:cNvSpPr>
          <p:nvPr/>
        </p:nvSpPr>
        <p:spPr bwMode="auto">
          <a:xfrm rot="10800000">
            <a:off x="3707436" y="3273336"/>
            <a:ext cx="187325" cy="138112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66" name="Rectangle 94"/>
          <p:cNvSpPr>
            <a:spLocks noChangeArrowheads="1"/>
          </p:cNvSpPr>
          <p:nvPr/>
        </p:nvSpPr>
        <p:spPr bwMode="auto">
          <a:xfrm>
            <a:off x="3488361" y="3227298"/>
            <a:ext cx="654183" cy="178772"/>
          </a:xfrm>
          <a:prstGeom prst="roundRect">
            <a:avLst/>
          </a:prstGeom>
          <a:solidFill>
            <a:srgbClr val="FFFF00">
              <a:alpha val="94901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0" rIns="36000" bIns="0" anchor="ctr">
            <a:spAutoFit/>
          </a:bodyPr>
          <a:lstStyle/>
          <a:p>
            <a:pPr algn="ctr"/>
            <a:r>
              <a:rPr lang="en-US" sz="1050" b="1" dirty="0"/>
              <a:t>Adaplets</a:t>
            </a:r>
          </a:p>
        </p:txBody>
      </p:sp>
      <p:sp>
        <p:nvSpPr>
          <p:cNvPr id="26670" name="Isosceles Triangle 154"/>
          <p:cNvSpPr>
            <a:spLocks noChangeArrowheads="1"/>
          </p:cNvSpPr>
          <p:nvPr/>
        </p:nvSpPr>
        <p:spPr bwMode="auto">
          <a:xfrm rot="10800000">
            <a:off x="3812211" y="3273336"/>
            <a:ext cx="187325" cy="138112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71" name="Isosceles Triangle 154"/>
          <p:cNvSpPr>
            <a:spLocks noChangeArrowheads="1"/>
          </p:cNvSpPr>
          <p:nvPr/>
        </p:nvSpPr>
        <p:spPr bwMode="auto">
          <a:xfrm rot="10800000">
            <a:off x="3602661" y="3273336"/>
            <a:ext cx="187325" cy="138112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6672" name="Isosceles Triangle 154"/>
          <p:cNvSpPr>
            <a:spLocks noChangeArrowheads="1"/>
          </p:cNvSpPr>
          <p:nvPr/>
        </p:nvSpPr>
        <p:spPr bwMode="auto">
          <a:xfrm rot="10800000">
            <a:off x="3915398" y="3273336"/>
            <a:ext cx="187325" cy="138112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1581" y="1012825"/>
            <a:ext cx="8030308" cy="51054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 smtClean="0"/>
              <a:t>DS OOTB Connectors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ENOVIA VPM V5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SAP, </a:t>
            </a:r>
            <a:r>
              <a:rPr lang="en-US" dirty="0" err="1" smtClean="0"/>
              <a:t>JDEdwards</a:t>
            </a:r>
            <a:endParaRPr lang="en-US" dirty="0" smtClean="0"/>
          </a:p>
          <a:p>
            <a:pPr lvl="1">
              <a:lnSpc>
                <a:spcPct val="70000"/>
              </a:lnSpc>
            </a:pPr>
            <a:r>
              <a:rPr lang="en-US" dirty="0" smtClean="0"/>
              <a:t>Scenarios: </a:t>
            </a:r>
          </a:p>
          <a:p>
            <a:pPr lvl="2">
              <a:lnSpc>
                <a:spcPct val="70000"/>
              </a:lnSpc>
            </a:pPr>
            <a:r>
              <a:rPr lang="en-US" dirty="0" smtClean="0"/>
              <a:t>WIP Collaboration, </a:t>
            </a:r>
          </a:p>
          <a:p>
            <a:pPr lvl="2">
              <a:lnSpc>
                <a:spcPct val="70000"/>
              </a:lnSpc>
            </a:pPr>
            <a:r>
              <a:rPr lang="en-US" dirty="0" smtClean="0"/>
              <a:t>MBOM integration</a:t>
            </a:r>
          </a:p>
          <a:p>
            <a:pPr lvl="2">
              <a:lnSpc>
                <a:spcPct val="70000"/>
              </a:lnSpc>
            </a:pPr>
            <a:endParaRPr lang="en-US" dirty="0" smtClean="0"/>
          </a:p>
          <a:p>
            <a:pPr lvl="2">
              <a:lnSpc>
                <a:spcPct val="70000"/>
              </a:lnSpc>
            </a:pPr>
            <a:endParaRPr lang="en-US" dirty="0" smtClean="0"/>
          </a:p>
          <a:p>
            <a:pPr eaLnBrk="1" hangingPunct="1">
              <a:lnSpc>
                <a:spcPct val="70000"/>
              </a:lnSpc>
            </a:pPr>
            <a:r>
              <a:rPr lang="en-US" dirty="0" smtClean="0"/>
              <a:t>ProSTEP</a:t>
            </a:r>
          </a:p>
          <a:p>
            <a:pPr lvl="1" eaLnBrk="1" hangingPunct="1">
              <a:lnSpc>
                <a:spcPct val="70000"/>
              </a:lnSpc>
            </a:pPr>
            <a:r>
              <a:rPr lang="en-US" dirty="0" smtClean="0"/>
              <a:t>SAP PLM</a:t>
            </a:r>
          </a:p>
          <a:p>
            <a:pPr lvl="1" eaLnBrk="1" hangingPunct="1">
              <a:lnSpc>
                <a:spcPct val="70000"/>
              </a:lnSpc>
            </a:pPr>
            <a:r>
              <a:rPr lang="en-US" dirty="0" err="1" smtClean="0"/>
              <a:t>TeamCenter</a:t>
            </a:r>
            <a:r>
              <a:rPr lang="en-US" dirty="0" smtClean="0"/>
              <a:t> Engineering</a:t>
            </a:r>
          </a:p>
          <a:p>
            <a:pPr lvl="1" eaLnBrk="1" hangingPunct="1">
              <a:lnSpc>
                <a:spcPct val="70000"/>
              </a:lnSpc>
            </a:pPr>
            <a:r>
              <a:rPr lang="en-US" dirty="0" smtClean="0"/>
              <a:t>Agile </a:t>
            </a:r>
            <a:r>
              <a:rPr lang="en-US" dirty="0" err="1" smtClean="0"/>
              <a:t>ePLM</a:t>
            </a:r>
          </a:p>
          <a:p>
            <a:pPr lvl="1" eaLnBrk="1" hangingPunct="1">
              <a:lnSpc>
                <a:spcPct val="70000"/>
              </a:lnSpc>
            </a:pPr>
            <a:r>
              <a:rPr lang="en-US" dirty="0" err="1" smtClean="0"/>
              <a:t>Windchill</a:t>
            </a:r>
            <a:r>
              <a:rPr lang="en-US" dirty="0" smtClean="0"/>
              <a:t>, PDM Link, Pro/INTRALINK</a:t>
            </a:r>
          </a:p>
          <a:p>
            <a:pPr lvl="1" eaLnBrk="1" hangingPunct="1">
              <a:lnSpc>
                <a:spcPct val="70000"/>
              </a:lnSpc>
            </a:pPr>
            <a:r>
              <a:rPr lang="en-US" dirty="0" smtClean="0"/>
              <a:t>Doors </a:t>
            </a:r>
            <a:r>
              <a:rPr lang="en-US" sz="1600" dirty="0" smtClean="0"/>
              <a:t>(to be released soon)</a:t>
            </a:r>
            <a:endParaRPr lang="en-US" sz="2400" dirty="0" smtClean="0"/>
          </a:p>
          <a:p>
            <a:pPr lvl="1">
              <a:lnSpc>
                <a:spcPct val="70000"/>
              </a:lnSpc>
            </a:pPr>
            <a:r>
              <a:rPr lang="en-US" dirty="0" smtClean="0"/>
              <a:t>Scenarios: </a:t>
            </a:r>
          </a:p>
          <a:p>
            <a:pPr lvl="2">
              <a:lnSpc>
                <a:spcPct val="70000"/>
              </a:lnSpc>
            </a:pPr>
            <a:r>
              <a:rPr lang="en-US" dirty="0" smtClean="0"/>
              <a:t>Federated EBOM</a:t>
            </a:r>
          </a:p>
          <a:p>
            <a:pPr lvl="2">
              <a:lnSpc>
                <a:spcPct val="70000"/>
              </a:lnSpc>
            </a:pPr>
            <a:r>
              <a:rPr lang="en-US" dirty="0" err="1" smtClean="0"/>
              <a:t>Dashboarding</a:t>
            </a:r>
            <a:r>
              <a:rPr lang="en-US" dirty="0" smtClean="0"/>
              <a:t> with 3DLive</a:t>
            </a:r>
          </a:p>
          <a:p>
            <a:pPr lvl="2">
              <a:lnSpc>
                <a:spcPct val="70000"/>
              </a:lnSpc>
            </a:pPr>
            <a:r>
              <a:rPr lang="en-US" dirty="0" smtClean="0"/>
              <a:t>Incremental migration</a:t>
            </a:r>
          </a:p>
          <a:p>
            <a:pPr lvl="1">
              <a:lnSpc>
                <a:spcPct val="70000"/>
              </a:lnSpc>
              <a:buNone/>
            </a:pPr>
            <a:endParaRPr lang="en-US" dirty="0" smtClean="0"/>
          </a:p>
          <a:p>
            <a:pPr lvl="1">
              <a:lnSpc>
                <a:spcPct val="70000"/>
              </a:lnSpc>
            </a:pPr>
            <a:endParaRPr lang="en-US" dirty="0" smtClean="0"/>
          </a:p>
          <a:p>
            <a:pPr lvl="1" eaLnBrk="1" hangingPunct="1">
              <a:lnSpc>
                <a:spcPct val="70000"/>
              </a:lnSpc>
            </a:pPr>
            <a:endParaRPr lang="en-US" sz="2400" dirty="0" smtClean="0"/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 Federation Connectors</a:t>
            </a:r>
          </a:p>
        </p:txBody>
      </p:sp>
      <p:pic>
        <p:nvPicPr>
          <p:cNvPr id="35844" name="Picture 4" descr="SAP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4937" y="1594698"/>
            <a:ext cx="5334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7186419" y="3834279"/>
          <a:ext cx="990600" cy="317500"/>
        </p:xfrm>
        <a:graphic>
          <a:graphicData uri="http://schemas.openxmlformats.org/presentationml/2006/ole">
            <p:oleObj spid="_x0000_s329730" r:id="rId4" imgW="3315163" imgH="1057423" progId="PBrush">
              <p:embed/>
            </p:oleObj>
          </a:graphicData>
        </a:graphic>
      </p:graphicFrame>
      <p:pic>
        <p:nvPicPr>
          <p:cNvPr id="35846" name="Picture 6" descr="engineering_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62469" y="3951755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 descr="Windchil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36950" y="4215280"/>
            <a:ext cx="6858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 descr="Door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57919" y="4528653"/>
            <a:ext cx="533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9" descr="Prostep logo_RZ_grau_8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17650" y="3240554"/>
            <a:ext cx="22098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2" name="Picture 4" descr="SAP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9411" y="3727918"/>
            <a:ext cx="533400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4" name="Picture 14" descr="logen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3776" y="959391"/>
            <a:ext cx="795704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0" y="1161263"/>
            <a:ext cx="5322013" cy="4105174"/>
            <a:chOff x="0" y="909015"/>
            <a:chExt cx="5322013" cy="4105174"/>
          </a:xfrm>
        </p:grpSpPr>
        <p:pic>
          <p:nvPicPr>
            <p:cNvPr id="11271" name="Picture 16" descr="Federated_eBOM_0806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909015"/>
              <a:ext cx="5322013" cy="4105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00909" y="1555829"/>
              <a:ext cx="1015776" cy="760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Content Placeholder 10"/>
          <p:cNvSpPr txBox="1">
            <a:spLocks/>
          </p:cNvSpPr>
          <p:nvPr/>
        </p:nvSpPr>
        <p:spPr>
          <a:xfrm>
            <a:off x="679450" y="792163"/>
            <a:ext cx="8229600" cy="34813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Blip>
                <a:blip r:embed="rId5"/>
              </a:buBlip>
              <a:defRPr/>
            </a:pPr>
            <a:r>
              <a:rPr lang="en-US" sz="2000" b="1" dirty="0">
                <a:solidFill>
                  <a:srgbClr val="02236A"/>
                </a:solidFill>
                <a:latin typeface="+mj-lt"/>
                <a:ea typeface="+mj-ea"/>
                <a:cs typeface="+mj-cs"/>
              </a:rPr>
              <a:t>A Solution from </a:t>
            </a:r>
            <a:r>
              <a:rPr lang="en-US" sz="2000" b="1" dirty="0" err="1">
                <a:solidFill>
                  <a:srgbClr val="02236A"/>
                </a:solidFill>
                <a:latin typeface="+mj-lt"/>
                <a:ea typeface="+mj-ea"/>
                <a:cs typeface="+mj-cs"/>
              </a:rPr>
              <a:t>DassaultSystèmes</a:t>
            </a:r>
            <a:r>
              <a:rPr lang="en-US" sz="2000" b="1" dirty="0">
                <a:solidFill>
                  <a:srgbClr val="02236A"/>
                </a:solidFill>
                <a:latin typeface="+mj-lt"/>
                <a:ea typeface="+mj-ea"/>
                <a:cs typeface="+mj-cs"/>
              </a:rPr>
              <a:t> and PROSTEP AG</a:t>
            </a:r>
            <a:endParaRPr lang="fr-FR" sz="2000" b="1" dirty="0">
              <a:solidFill>
                <a:srgbClr val="02236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274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02236A"/>
                </a:solidFill>
              </a:rPr>
              <a:t>FederatedeBOM</a:t>
            </a:r>
            <a:endParaRPr lang="en-US" dirty="0" smtClean="0"/>
          </a:p>
        </p:txBody>
      </p:sp>
      <p:sp>
        <p:nvSpPr>
          <p:cNvPr id="1029127" name="Text Box 7"/>
          <p:cNvSpPr txBox="1">
            <a:spLocks noChangeArrowheads="1"/>
          </p:cNvSpPr>
          <p:nvPr/>
        </p:nvSpPr>
        <p:spPr bwMode="auto">
          <a:xfrm>
            <a:off x="5587222" y="1192691"/>
            <a:ext cx="2808287" cy="13871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36000" bIns="46800">
            <a:spAutoFit/>
          </a:bodyPr>
          <a:lstStyle/>
          <a:p>
            <a:pPr marL="287338" indent="-287338">
              <a:buClr>
                <a:schemeClr val="hlink"/>
              </a:buClr>
              <a:buSzPct val="160000"/>
              <a:buFont typeface="Wingdings 3" pitchFamily="18" charset="2"/>
              <a:buChar char="¬"/>
              <a:defRPr/>
            </a:pPr>
            <a:r>
              <a:rPr lang="en-US" sz="1400" dirty="0">
                <a:solidFill>
                  <a:schemeClr val="tx1"/>
                </a:solidFill>
              </a:rPr>
              <a:t>Provides connectivity to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external enterprise data</a:t>
            </a:r>
          </a:p>
          <a:p>
            <a:pPr marL="287338" indent="-287338">
              <a:buClr>
                <a:schemeClr val="hlink"/>
              </a:buClr>
              <a:buSzPct val="160000"/>
              <a:buFont typeface="Wingdings 3" pitchFamily="18" charset="2"/>
              <a:buChar char="¬"/>
              <a:defRPr/>
            </a:pPr>
            <a:r>
              <a:rPr lang="en-US" sz="1400" dirty="0">
                <a:solidFill>
                  <a:schemeClr val="tx1"/>
                </a:solidFill>
              </a:rPr>
              <a:t>Use external data as though it resided in EM1</a:t>
            </a:r>
          </a:p>
          <a:p>
            <a:pPr marL="287338" indent="-287338">
              <a:buClr>
                <a:schemeClr val="hlink"/>
              </a:buClr>
              <a:buSzPct val="160000"/>
              <a:buFont typeface="Wingdings 3" pitchFamily="18" charset="2"/>
              <a:buChar char="¬"/>
              <a:defRPr/>
            </a:pPr>
            <a:r>
              <a:rPr lang="en-US" sz="1400" dirty="0">
                <a:solidFill>
                  <a:schemeClr val="tx1"/>
                </a:solidFill>
              </a:rPr>
              <a:t>Based on EM1 10.7.1 WEB Services and infrastructure</a:t>
            </a:r>
          </a:p>
        </p:txBody>
      </p:sp>
      <p:grpSp>
        <p:nvGrpSpPr>
          <p:cNvPr id="16" name="Groupe 15"/>
          <p:cNvGrpSpPr>
            <a:grpSpLocks noChangeAspect="1"/>
          </p:cNvGrpSpPr>
          <p:nvPr/>
        </p:nvGrpSpPr>
        <p:grpSpPr>
          <a:xfrm>
            <a:off x="493988" y="4879871"/>
            <a:ext cx="1855496" cy="1430376"/>
            <a:chOff x="262759" y="4417415"/>
            <a:chExt cx="2039007" cy="1571842"/>
          </a:xfrm>
        </p:grpSpPr>
        <p:sp>
          <p:nvSpPr>
            <p:cNvPr id="1029131" name="Text Box 11"/>
            <p:cNvSpPr txBox="1">
              <a:spLocks noChangeArrowheads="1"/>
            </p:cNvSpPr>
            <p:nvPr/>
          </p:nvSpPr>
          <p:spPr bwMode="auto">
            <a:xfrm>
              <a:off x="291678" y="4417415"/>
              <a:ext cx="2010088" cy="15718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 lIns="90000" tIns="46800" rIns="36000" bIns="46800">
              <a:spAutoFit/>
            </a:bodyPr>
            <a:lstStyle/>
            <a:p>
              <a:pPr marL="287338" indent="-287338">
                <a:buClr>
                  <a:schemeClr val="hlink"/>
                </a:buClr>
                <a:buSzPct val="160000"/>
                <a:buFont typeface="Wingdings 3" pitchFamily="18" charset="2"/>
                <a:buNone/>
                <a:defRPr/>
              </a:pPr>
              <a:endParaRPr lang="en-US" sz="1600">
                <a:solidFill>
                  <a:srgbClr val="4D4D4D"/>
                </a:solidFill>
              </a:endParaRPr>
            </a:p>
            <a:p>
              <a:pPr marL="287338" indent="-287338">
                <a:buClr>
                  <a:schemeClr val="hlink"/>
                </a:buClr>
                <a:buSzPct val="160000"/>
                <a:buFont typeface="Wingdings 3" pitchFamily="18" charset="2"/>
                <a:buNone/>
                <a:defRPr/>
              </a:pPr>
              <a:endParaRPr lang="en-US" sz="1600">
                <a:solidFill>
                  <a:srgbClr val="4D4D4D"/>
                </a:solidFill>
              </a:endParaRPr>
            </a:p>
            <a:p>
              <a:pPr marL="287338" indent="-287338">
                <a:buClr>
                  <a:schemeClr val="hlink"/>
                </a:buClr>
                <a:buSzPct val="160000"/>
                <a:buFont typeface="Wingdings 3" pitchFamily="18" charset="2"/>
                <a:buNone/>
                <a:defRPr/>
              </a:pPr>
              <a:endParaRPr lang="en-US" sz="1600">
                <a:solidFill>
                  <a:srgbClr val="4D4D4D"/>
                </a:solidFill>
              </a:endParaRPr>
            </a:p>
            <a:p>
              <a:pPr marL="287338" indent="-287338">
                <a:buClr>
                  <a:schemeClr val="hlink"/>
                </a:buClr>
                <a:buSzPct val="160000"/>
                <a:buFont typeface="Wingdings 3" pitchFamily="18" charset="2"/>
                <a:buNone/>
                <a:defRPr/>
              </a:pPr>
              <a:endParaRPr lang="en-US" sz="1600">
                <a:solidFill>
                  <a:srgbClr val="4D4D4D"/>
                </a:solidFill>
              </a:endParaRPr>
            </a:p>
            <a:p>
              <a:pPr marL="287338" indent="-287338">
                <a:buClr>
                  <a:schemeClr val="hlink"/>
                </a:buClr>
                <a:buSzPct val="160000"/>
                <a:buFont typeface="Wingdings 3" pitchFamily="18" charset="2"/>
                <a:buNone/>
                <a:defRPr/>
              </a:pPr>
              <a:endParaRPr lang="en-US" sz="1600">
                <a:solidFill>
                  <a:srgbClr val="4D4D4D"/>
                </a:solidFill>
              </a:endParaRPr>
            </a:p>
            <a:p>
              <a:pPr marL="287338" indent="-287338">
                <a:buClr>
                  <a:schemeClr val="hlink"/>
                </a:buClr>
                <a:buSzPct val="160000"/>
                <a:buFont typeface="Wingdings 3" pitchFamily="18" charset="2"/>
                <a:buNone/>
                <a:defRPr/>
              </a:pPr>
              <a:endParaRPr lang="en-US" sz="1600">
                <a:solidFill>
                  <a:srgbClr val="4D4D4D"/>
                </a:solidFill>
              </a:endParaRPr>
            </a:p>
          </p:txBody>
        </p:sp>
        <p:sp>
          <p:nvSpPr>
            <p:cNvPr id="11269" name="Text Box 9"/>
            <p:cNvSpPr txBox="1">
              <a:spLocks noChangeArrowheads="1"/>
            </p:cNvSpPr>
            <p:nvPr/>
          </p:nvSpPr>
          <p:spPr bwMode="auto">
            <a:xfrm>
              <a:off x="262759" y="4488040"/>
              <a:ext cx="1996966" cy="863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0000" tIns="46800" rIns="36000" bIns="46800">
              <a:spAutoFit/>
            </a:bodyPr>
            <a:lstStyle/>
            <a:p>
              <a:pPr algn="ctr"/>
              <a:r>
                <a:rPr lang="en-US" sz="1400" b="1" i="1" dirty="0"/>
                <a:t>PROSTEP CAA</a:t>
              </a:r>
              <a:br>
                <a:rPr lang="en-US" sz="1400" b="1" i="1" dirty="0"/>
              </a:br>
              <a:r>
                <a:rPr lang="en-US" sz="1400" b="1" i="1" dirty="0"/>
                <a:t>Federated </a:t>
              </a:r>
              <a:r>
                <a:rPr lang="en-US" sz="1400" b="1" i="1" dirty="0" err="1"/>
                <a:t>eBOM</a:t>
              </a:r>
              <a:r>
                <a:rPr lang="en-US" sz="1400" b="1" i="1" dirty="0"/>
                <a:t/>
              </a:r>
              <a:br>
                <a:rPr lang="en-US" sz="1400" b="1" i="1" dirty="0"/>
              </a:br>
              <a:r>
                <a:rPr lang="en-US" sz="1400" b="1" i="1" dirty="0"/>
                <a:t>Connectors</a:t>
              </a:r>
            </a:p>
            <a:p>
              <a:pPr algn="ctr"/>
              <a:endParaRPr lang="en-US" sz="800" b="1" i="1" dirty="0"/>
            </a:p>
          </p:txBody>
        </p:sp>
        <p:pic>
          <p:nvPicPr>
            <p:cNvPr id="11270" name="Picture 15" descr="logo_caav5_based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55451" y="5315456"/>
              <a:ext cx="1233715" cy="587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Rectangle 16"/>
          <p:cNvSpPr/>
          <p:nvPr/>
        </p:nvSpPr>
        <p:spPr bwMode="auto">
          <a:xfrm>
            <a:off x="4193628" y="5076496"/>
            <a:ext cx="1177159" cy="388883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11172" y="2876762"/>
            <a:ext cx="2634480" cy="336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V6 PLM Openness definition</a:t>
            </a:r>
            <a:endParaRPr lang="en-US" smtClean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679450" y="933450"/>
            <a:ext cx="8229600" cy="36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sz="2400" b="1" kern="0" dirty="0">
                <a:latin typeface="+mn-lt"/>
                <a:cs typeface="+mn-cs"/>
              </a:rPr>
              <a:t>What makes the Openness of the V6 platform?</a:t>
            </a:r>
          </a:p>
          <a:p>
            <a:pPr marL="522288" lvl="1" indent="327025" algn="l">
              <a:lnSpc>
                <a:spcPct val="150000"/>
              </a:lnSpc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smtClean="0">
                <a:latin typeface="+mn-lt"/>
                <a:cs typeface="+mn-cs"/>
              </a:rPr>
              <a:t>V6  SOA  (Service </a:t>
            </a:r>
            <a:r>
              <a:rPr lang="en-US" sz="2000" kern="0">
                <a:latin typeface="+mn-lt"/>
                <a:cs typeface="+mn-cs"/>
              </a:rPr>
              <a:t>Oriented </a:t>
            </a:r>
            <a:r>
              <a:rPr lang="en-US" sz="2000" kern="0" smtClean="0">
                <a:latin typeface="+mn-lt"/>
                <a:cs typeface="+mn-cs"/>
              </a:rPr>
              <a:t>Architecture)</a:t>
            </a:r>
            <a:endParaRPr lang="en-US" sz="2000" kern="0" dirty="0">
              <a:latin typeface="+mn-lt"/>
              <a:cs typeface="+mn-cs"/>
            </a:endParaRPr>
          </a:p>
          <a:p>
            <a:pPr marL="522288" lvl="1" indent="327025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US" sz="2000" kern="0" dirty="0" smtClean="0"/>
              <a:t>V6 Compliance to IT Standards</a:t>
            </a:r>
          </a:p>
          <a:p>
            <a:pPr marL="522288" lvl="1" indent="327025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US" sz="2000" dirty="0" smtClean="0"/>
              <a:t>V6 Support of Open Standard &amp; Industry Formats</a:t>
            </a:r>
            <a:endParaRPr lang="en-US" sz="2000" kern="0" dirty="0" smtClean="0"/>
          </a:p>
          <a:p>
            <a:pPr marL="522288" lvl="1" indent="327025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US" sz="2000" kern="0" dirty="0" smtClean="0"/>
              <a:t>V6 Multi-Cad integration </a:t>
            </a:r>
          </a:p>
          <a:p>
            <a:pPr marL="522288" lvl="1" indent="327025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US" sz="2000" kern="0" dirty="0" smtClean="0">
                <a:latin typeface="+mn-lt"/>
                <a:cs typeface="+mn-cs"/>
              </a:rPr>
              <a:t>V6 Extensibility &amp; Customization model </a:t>
            </a:r>
          </a:p>
          <a:p>
            <a:pPr marL="522288" lvl="1" indent="327025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  <a:defRPr/>
            </a:pPr>
            <a:r>
              <a:rPr lang="en-US" sz="2000" kern="0" dirty="0" smtClean="0">
                <a:latin typeface="+mn-lt"/>
                <a:cs typeface="+mn-cs"/>
              </a:rPr>
              <a:t>V6 PLM Integrated Development Environment (IDE)</a:t>
            </a:r>
          </a:p>
          <a:p>
            <a:pPr marL="522288" lvl="1" indent="327025" algn="l">
              <a:lnSpc>
                <a:spcPct val="150000"/>
              </a:lnSpc>
              <a:spcBef>
                <a:spcPts val="0"/>
              </a:spcBef>
              <a:buFontTx/>
              <a:buBlip>
                <a:blip r:embed="rId3"/>
              </a:buBlip>
              <a:defRPr/>
            </a:pPr>
            <a:r>
              <a:rPr lang="en-US" sz="2000" kern="0" dirty="0" smtClean="0">
                <a:latin typeface="+mn-lt"/>
                <a:cs typeface="+mn-cs"/>
              </a:rPr>
              <a:t>V6 Integration </a:t>
            </a:r>
            <a:r>
              <a:rPr lang="en-US" sz="2000" kern="0" dirty="0">
                <a:latin typeface="+mn-lt"/>
                <a:cs typeface="+mn-cs"/>
              </a:rPr>
              <a:t>with External Systems</a:t>
            </a:r>
          </a:p>
          <a:p>
            <a:pPr marL="522288" lvl="1" indent="327025" algn="l">
              <a:spcBef>
                <a:spcPts val="0"/>
              </a:spcBef>
              <a:defRPr/>
            </a:pPr>
            <a:endParaRPr lang="en-US" sz="2000" kern="0" dirty="0">
              <a:latin typeface="+mn-lt"/>
              <a:cs typeface="+mn-cs"/>
            </a:endParaRPr>
          </a:p>
          <a:p>
            <a:pPr marL="342900" indent="-342900" algn="l">
              <a:lnSpc>
                <a:spcPct val="90000"/>
              </a:lnSpc>
              <a:spcBef>
                <a:spcPct val="40000"/>
              </a:spcBef>
              <a:buFontTx/>
              <a:buBlip>
                <a:blip r:embed="rId4"/>
              </a:buBlip>
              <a:defRPr/>
            </a:pPr>
            <a:endParaRPr lang="en-US" sz="2000" b="1" kern="0" dirty="0">
              <a:latin typeface="+mn-lt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62318" y="4131823"/>
            <a:ext cx="5809129" cy="1536627"/>
            <a:chOff x="1062318" y="4015153"/>
            <a:chExt cx="5809129" cy="1721206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062318" y="4015153"/>
              <a:ext cx="5580529" cy="397645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15353" y="5023662"/>
              <a:ext cx="5056094" cy="7126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2400" b="1" kern="0" dirty="0" smtClean="0">
                  <a:latin typeface="+mn-lt"/>
                  <a:cs typeface="+mn-cs"/>
                </a:rPr>
                <a:t>Today’s  presentation is focusing on this specific topic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Agenda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gray">
          <a:xfrm>
            <a:off x="1609725" y="1365250"/>
            <a:ext cx="522288" cy="2496745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gray">
          <a:xfrm>
            <a:off x="1841500" y="1492730"/>
            <a:ext cx="655638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3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gray">
          <a:xfrm>
            <a:off x="2713038" y="1484792"/>
            <a:ext cx="5324475" cy="554038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V6 PLM Integration Strategy 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gray">
          <a:xfrm>
            <a:off x="2203450" y="1929292"/>
            <a:ext cx="448310" cy="1728308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gray">
          <a:xfrm>
            <a:off x="2270125" y="2167417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1.1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gray">
          <a:xfrm>
            <a:off x="2970212" y="2159480"/>
            <a:ext cx="4355745" cy="407987"/>
          </a:xfrm>
          <a:prstGeom prst="rect">
            <a:avLst/>
          </a:prstGeom>
          <a:gradFill rotWithShape="0">
            <a:gsLst>
              <a:gs pos="0">
                <a:srgbClr val="003399">
                  <a:alpha val="18999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ea typeface="ＭＳ Ｐゴシック" pitchFamily="34" charset="-128"/>
              </a:rPr>
              <a:t>Desktop Applications Integration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gray">
          <a:xfrm>
            <a:off x="2270125" y="2666527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1.2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gray">
          <a:xfrm>
            <a:off x="2979738" y="2618585"/>
            <a:ext cx="4346220" cy="407987"/>
          </a:xfrm>
          <a:prstGeom prst="rect">
            <a:avLst/>
          </a:prstGeom>
          <a:gradFill rotWithShape="0">
            <a:gsLst>
              <a:gs pos="0">
                <a:srgbClr val="003399">
                  <a:alpha val="18999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 dirty="0" smtClean="0">
                <a:solidFill>
                  <a:srgbClr val="FFFFFF"/>
                </a:solidFill>
                <a:ea typeface="ＭＳ Ｐゴシック" pitchFamily="34" charset="-128"/>
              </a:rPr>
              <a:t>IP Federation</a:t>
            </a: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gray">
          <a:xfrm>
            <a:off x="2270125" y="3114202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1.3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72" name="Rectangle 16"/>
          <p:cNvSpPr>
            <a:spLocks noChangeArrowheads="1"/>
          </p:cNvSpPr>
          <p:nvPr/>
        </p:nvSpPr>
        <p:spPr bwMode="gray">
          <a:xfrm>
            <a:off x="2989262" y="3106265"/>
            <a:ext cx="4336695" cy="407987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xPDM orchestration</a:t>
            </a: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gray">
          <a:xfrm>
            <a:off x="1841500" y="1492730"/>
            <a:ext cx="655638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 OOTB Orchestration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9450" y="765532"/>
            <a:ext cx="8135777" cy="2440005"/>
          </a:xfrm>
        </p:spPr>
        <p:txBody>
          <a:bodyPr/>
          <a:lstStyle/>
          <a:p>
            <a:pPr>
              <a:buNone/>
            </a:pPr>
            <a:r>
              <a:rPr lang="pt-BR" b="1" dirty="0" smtClean="0"/>
              <a:t>ENOVIA X-BOM for VPM V5</a:t>
            </a:r>
          </a:p>
          <a:p>
            <a:pPr marL="228600" lvl="1" indent="228600">
              <a:defRPr/>
            </a:pPr>
            <a:r>
              <a:rPr lang="en-US" dirty="0" smtClean="0"/>
              <a:t>Scope</a:t>
            </a:r>
          </a:p>
          <a:p>
            <a:pPr marL="685800" lvl="2" indent="228600">
              <a:spcBef>
                <a:spcPct val="30000"/>
              </a:spcBef>
              <a:buBlip>
                <a:blip r:embed="rId3"/>
              </a:buBlip>
              <a:defRPr/>
            </a:pPr>
            <a:r>
              <a:rPr lang="en-US" sz="1800" dirty="0" smtClean="0"/>
              <a:t>Publish ENOVIA VPM V5 product structure in ENOVIA V6 Engineering Central EBOM </a:t>
            </a:r>
          </a:p>
          <a:p>
            <a:pPr marL="685800" lvl="2" indent="228600">
              <a:spcBef>
                <a:spcPct val="30000"/>
              </a:spcBef>
              <a:buBlip>
                <a:blip r:embed="rId3"/>
              </a:buBlip>
              <a:defRPr/>
            </a:pPr>
            <a:r>
              <a:rPr lang="en-US" sz="1800" dirty="0" smtClean="0"/>
              <a:t>Synchronize/update ENOVIA V6 Engineering Central EBOM and VPM V5 product structure as required by enterprise changes</a:t>
            </a:r>
          </a:p>
          <a:p>
            <a:pPr marL="685800" lvl="2" indent="228600">
              <a:spcBef>
                <a:spcPct val="30000"/>
              </a:spcBef>
              <a:buBlip>
                <a:blip r:embed="rId3"/>
              </a:buBlip>
              <a:defRPr/>
            </a:pPr>
            <a:r>
              <a:rPr lang="en-US" sz="1800" dirty="0" smtClean="0"/>
              <a:t>Manage engineering changes through ECR/ECO process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1317657" y="3203700"/>
            <a:ext cx="7189692" cy="3463460"/>
            <a:chOff x="1399497" y="3223303"/>
            <a:chExt cx="7189692" cy="3463460"/>
          </a:xfrm>
        </p:grpSpPr>
        <p:pic>
          <p:nvPicPr>
            <p:cNvPr id="35840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99497" y="3223303"/>
              <a:ext cx="7021513" cy="3390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ZoneTexte 6"/>
            <p:cNvSpPr txBox="1"/>
            <p:nvPr/>
          </p:nvSpPr>
          <p:spPr>
            <a:xfrm>
              <a:off x="1551398" y="3267184"/>
              <a:ext cx="4006922" cy="328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b="1" dirty="0" smtClean="0">
                  <a:solidFill>
                    <a:schemeClr val="tx1"/>
                  </a:solidFill>
                </a:rPr>
                <a:t>ENTERPRISE: ENOVIA V6 Business </a:t>
              </a:r>
              <a:r>
                <a:rPr lang="fr-FR" b="1" dirty="0" err="1" smtClean="0">
                  <a:solidFill>
                    <a:schemeClr val="tx1"/>
                  </a:solidFill>
                </a:rPr>
                <a:t>Process</a:t>
              </a:r>
              <a:endParaRPr lang="fr-F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4880218" y="6357990"/>
              <a:ext cx="3708971" cy="328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b="1" dirty="0" smtClean="0">
                  <a:solidFill>
                    <a:schemeClr val="tx1"/>
                  </a:solidFill>
                </a:rPr>
                <a:t>ENGINEERING: CATIA V4/V5 &amp; ENOVIA VPM V5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Up-Down Arrow 82"/>
          <p:cNvSpPr/>
          <p:nvPr/>
        </p:nvSpPr>
        <p:spPr>
          <a:xfrm>
            <a:off x="1636984" y="4409533"/>
            <a:ext cx="427038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47" name="AutoShape 8"/>
          <p:cNvSpPr>
            <a:spLocks noChangeArrowheads="1"/>
          </p:cNvSpPr>
          <p:nvPr/>
        </p:nvSpPr>
        <p:spPr bwMode="auto">
          <a:xfrm flipV="1">
            <a:off x="6993072" y="2746571"/>
            <a:ext cx="588963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22547" name="Oval 25"/>
          <p:cNvSpPr>
            <a:spLocks noChangeArrowheads="1"/>
          </p:cNvSpPr>
          <p:nvPr/>
        </p:nvSpPr>
        <p:spPr bwMode="auto">
          <a:xfrm>
            <a:off x="7242816" y="3486875"/>
            <a:ext cx="106363" cy="1031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22548" name="Oval 26"/>
          <p:cNvSpPr>
            <a:spLocks noChangeArrowheads="1"/>
          </p:cNvSpPr>
          <p:nvPr/>
        </p:nvSpPr>
        <p:spPr bwMode="auto">
          <a:xfrm>
            <a:off x="7242816" y="3097938"/>
            <a:ext cx="106363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69" name="Straight Connector 68"/>
          <p:cNvCxnSpPr>
            <a:endCxn id="22547" idx="2"/>
          </p:cNvCxnSpPr>
          <p:nvPr/>
        </p:nvCxnSpPr>
        <p:spPr>
          <a:xfrm flipV="1">
            <a:off x="2485079" y="3539263"/>
            <a:ext cx="4757737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22548" idx="2"/>
          </p:cNvCxnSpPr>
          <p:nvPr/>
        </p:nvCxnSpPr>
        <p:spPr>
          <a:xfrm>
            <a:off x="2485079" y="3148738"/>
            <a:ext cx="4757737" cy="1587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Up-Down Arrow 83"/>
          <p:cNvSpPr/>
          <p:nvPr/>
        </p:nvSpPr>
        <p:spPr>
          <a:xfrm>
            <a:off x="7079855" y="4434933"/>
            <a:ext cx="427038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0" name="Rectangle 69"/>
          <p:cNvSpPr/>
          <p:nvPr/>
        </p:nvSpPr>
        <p:spPr bwMode="auto">
          <a:xfrm>
            <a:off x="5688332" y="1359070"/>
            <a:ext cx="947830" cy="1441899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2" name="AutoShape 8"/>
          <p:cNvSpPr>
            <a:spLocks noChangeArrowheads="1"/>
          </p:cNvSpPr>
          <p:nvPr/>
        </p:nvSpPr>
        <p:spPr bwMode="auto">
          <a:xfrm flipV="1">
            <a:off x="1538954" y="2729638"/>
            <a:ext cx="588963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  <a:alpha val="7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/>
          </a:p>
        </p:txBody>
      </p:sp>
      <p:cxnSp>
        <p:nvCxnSpPr>
          <p:cNvPr id="51" name="Straight Connector 50"/>
          <p:cNvCxnSpPr/>
          <p:nvPr/>
        </p:nvCxnSpPr>
        <p:spPr>
          <a:xfrm rot="5400000" flipH="1" flipV="1">
            <a:off x="1249236" y="3525769"/>
            <a:ext cx="1166812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53" name="Oval 42"/>
          <p:cNvSpPr>
            <a:spLocks noChangeArrowheads="1"/>
          </p:cNvSpPr>
          <p:nvPr/>
        </p:nvSpPr>
        <p:spPr bwMode="auto">
          <a:xfrm>
            <a:off x="1780254" y="3801200"/>
            <a:ext cx="106363" cy="101600"/>
          </a:xfrm>
          <a:prstGeom prst="ellipse">
            <a:avLst/>
          </a:prstGeom>
          <a:solidFill>
            <a:schemeClr val="bg2">
              <a:alpha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1392644" name="AutoShape 4"/>
          <p:cNvSpPr>
            <a:spLocks noChangeArrowheads="1"/>
          </p:cNvSpPr>
          <p:nvPr/>
        </p:nvSpPr>
        <p:spPr bwMode="auto">
          <a:xfrm>
            <a:off x="1319153" y="2075588"/>
            <a:ext cx="962025" cy="665162"/>
          </a:xfrm>
          <a:prstGeom prst="flowChartAlternateProcess">
            <a:avLst/>
          </a:prstGeom>
          <a:solidFill>
            <a:schemeClr val="accent3">
              <a:lumMod val="95000"/>
              <a:alpha val="69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1405604" y="2253388"/>
            <a:ext cx="85566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Authoring Application </a:t>
            </a:r>
            <a:r>
              <a:rPr lang="en-US" sz="900" b="1" dirty="0">
                <a:solidFill>
                  <a:schemeClr val="tx1"/>
                </a:solidFill>
              </a:rPr>
              <a:t>Integration</a:t>
            </a:r>
          </a:p>
        </p:txBody>
      </p:sp>
      <p:sp>
        <p:nvSpPr>
          <p:cNvPr id="22536" name="AutoShape 11"/>
          <p:cNvSpPr>
            <a:spLocks noChangeArrowheads="1"/>
          </p:cNvSpPr>
          <p:nvPr/>
        </p:nvSpPr>
        <p:spPr bwMode="auto">
          <a:xfrm>
            <a:off x="1458913" y="4023450"/>
            <a:ext cx="6697662" cy="438150"/>
          </a:xfrm>
          <a:prstGeom prst="flowChartAlternateProcess">
            <a:avLst/>
          </a:prstGeom>
          <a:solidFill>
            <a:srgbClr val="FFC000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63" name="Straight Connector 62"/>
          <p:cNvCxnSpPr>
            <a:stCxn id="22553" idx="6"/>
            <a:endCxn id="22568" idx="2"/>
          </p:cNvCxnSpPr>
          <p:nvPr/>
        </p:nvCxnSpPr>
        <p:spPr>
          <a:xfrm flipV="1">
            <a:off x="1886617" y="3851207"/>
            <a:ext cx="5356199" cy="793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6709212" y="3525769"/>
            <a:ext cx="1177925" cy="1587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59" name="Picture 3" descr="C:\Documents and Settings\fmp\Desktop\V6\V6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174138"/>
            <a:ext cx="1143000" cy="118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61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V6 xPDM Services</a:t>
            </a:r>
            <a:r>
              <a:rPr lang="en-US" dirty="0" smtClean="0"/>
              <a:t>: Enabling Process Orchestration</a:t>
            </a:r>
          </a:p>
        </p:txBody>
      </p:sp>
      <p:sp>
        <p:nvSpPr>
          <p:cNvPr id="22568" name="Oval 25"/>
          <p:cNvSpPr>
            <a:spLocks noChangeArrowheads="1"/>
          </p:cNvSpPr>
          <p:nvPr/>
        </p:nvSpPr>
        <p:spPr bwMode="auto">
          <a:xfrm>
            <a:off x="7242816" y="3799613"/>
            <a:ext cx="106363" cy="10318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grpSp>
        <p:nvGrpSpPr>
          <p:cNvPr id="2" name="Group 48"/>
          <p:cNvGrpSpPr/>
          <p:nvPr/>
        </p:nvGrpSpPr>
        <p:grpSpPr>
          <a:xfrm>
            <a:off x="1516063" y="4087531"/>
            <a:ext cx="6116637" cy="324000"/>
            <a:chOff x="1516063" y="4255434"/>
            <a:chExt cx="6116637" cy="324000"/>
          </a:xfrm>
        </p:grpSpPr>
        <p:sp>
          <p:nvSpPr>
            <p:cNvPr id="50" name="AutoShape 30"/>
            <p:cNvSpPr>
              <a:spLocks noChangeArrowheads="1"/>
            </p:cNvSpPr>
            <p:nvPr/>
          </p:nvSpPr>
          <p:spPr bwMode="auto">
            <a:xfrm>
              <a:off x="6013450" y="4255434"/>
              <a:ext cx="723526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1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FF0000"/>
                  </a:solidFill>
                </a:rPr>
                <a:t>xPDM Orchestration</a:t>
              </a:r>
              <a:endParaRPr 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AutoShape 32"/>
            <p:cNvSpPr>
              <a:spLocks noChangeArrowheads="1"/>
            </p:cNvSpPr>
            <p:nvPr/>
          </p:nvSpPr>
          <p:spPr bwMode="auto">
            <a:xfrm>
              <a:off x="6937375" y="4255434"/>
              <a:ext cx="695325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0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chemeClr val="tx1"/>
                  </a:solidFill>
                </a:rPr>
                <a:t>IP Federation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AutoShape 43"/>
            <p:cNvSpPr>
              <a:spLocks noChangeArrowheads="1"/>
            </p:cNvSpPr>
            <p:nvPr/>
          </p:nvSpPr>
          <p:spPr bwMode="auto">
            <a:xfrm>
              <a:off x="1516063" y="4255434"/>
              <a:ext cx="693737" cy="324000"/>
            </a:xfrm>
            <a:prstGeom prst="flowChartAlternateProcess">
              <a:avLst/>
            </a:prstGeom>
            <a:solidFill>
              <a:srgbClr val="FFFFFF">
                <a:alpha val="81961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1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000000"/>
                  </a:solidFill>
                </a:rPr>
                <a:t>Desktop Application</a:t>
              </a:r>
              <a:endParaRPr lang="en-US" sz="8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59" name="Rectangle 38"/>
          <p:cNvSpPr>
            <a:spLocks noChangeArrowheads="1"/>
          </p:cNvSpPr>
          <p:nvPr/>
        </p:nvSpPr>
        <p:spPr bwMode="auto">
          <a:xfrm>
            <a:off x="1487737" y="1784658"/>
            <a:ext cx="7429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95" name="TextBox 49"/>
          <p:cNvSpPr txBox="1">
            <a:spLocks noChangeArrowheads="1"/>
          </p:cNvSpPr>
          <p:nvPr/>
        </p:nvSpPr>
        <p:spPr bwMode="auto">
          <a:xfrm rot="-5400000">
            <a:off x="659191" y="2152365"/>
            <a:ext cx="958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 Cases</a:t>
            </a:r>
          </a:p>
        </p:txBody>
      </p:sp>
      <p:sp>
        <p:nvSpPr>
          <p:cNvPr id="54" name="AutoShape 6"/>
          <p:cNvSpPr>
            <a:spLocks noChangeArrowheads="1"/>
          </p:cNvSpPr>
          <p:nvPr/>
        </p:nvSpPr>
        <p:spPr bwMode="auto">
          <a:xfrm>
            <a:off x="287021" y="2851559"/>
            <a:ext cx="7969250" cy="1752600"/>
          </a:xfrm>
          <a:prstGeom prst="flowChartAlternateProcess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61" name="Rectangle 60"/>
          <p:cNvSpPr/>
          <p:nvPr/>
        </p:nvSpPr>
        <p:spPr bwMode="auto">
          <a:xfrm>
            <a:off x="1509713" y="2731627"/>
            <a:ext cx="761538" cy="1297511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64" name="Rectangle 63"/>
          <p:cNvSpPr/>
          <p:nvPr/>
        </p:nvSpPr>
        <p:spPr bwMode="auto">
          <a:xfrm>
            <a:off x="5810491" y="2488560"/>
            <a:ext cx="1794075" cy="1551006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73" name="Rectangle 72"/>
          <p:cNvSpPr/>
          <p:nvPr/>
        </p:nvSpPr>
        <p:spPr bwMode="auto">
          <a:xfrm>
            <a:off x="1273216" y="1678331"/>
            <a:ext cx="1023115" cy="1170972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1597306" y="4537279"/>
            <a:ext cx="793551" cy="312513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75" name="Rectangle 74"/>
          <p:cNvSpPr/>
          <p:nvPr/>
        </p:nvSpPr>
        <p:spPr bwMode="auto">
          <a:xfrm>
            <a:off x="6856098" y="4514127"/>
            <a:ext cx="1023115" cy="381964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87" name="AutoShape 11"/>
          <p:cNvSpPr>
            <a:spLocks noChangeArrowheads="1"/>
          </p:cNvSpPr>
          <p:nvPr/>
        </p:nvSpPr>
        <p:spPr bwMode="auto">
          <a:xfrm>
            <a:off x="1460838" y="4025375"/>
            <a:ext cx="6697662" cy="438150"/>
          </a:xfrm>
          <a:prstGeom prst="flowChartAlternateProcess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88" name="AutoShape 6"/>
          <p:cNvSpPr>
            <a:spLocks noChangeArrowheads="1"/>
          </p:cNvSpPr>
          <p:nvPr/>
        </p:nvSpPr>
        <p:spPr bwMode="auto">
          <a:xfrm>
            <a:off x="285322" y="2849860"/>
            <a:ext cx="7969250" cy="1752600"/>
          </a:xfrm>
          <a:prstGeom prst="flowChartAlternateProcess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288000" y="2849860"/>
            <a:ext cx="7969250" cy="1752600"/>
          </a:xfrm>
          <a:prstGeom prst="flowChartAlternateProcess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76" name="AutoShape 6"/>
          <p:cNvSpPr>
            <a:spLocks noChangeArrowheads="1"/>
          </p:cNvSpPr>
          <p:nvPr/>
        </p:nvSpPr>
        <p:spPr bwMode="auto">
          <a:xfrm>
            <a:off x="313930" y="4766926"/>
            <a:ext cx="7772400" cy="1100137"/>
          </a:xfrm>
          <a:prstGeom prst="flowChartAlternateProcess">
            <a:avLst/>
          </a:prstGeom>
          <a:solidFill>
            <a:srgbClr val="FF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pic>
        <p:nvPicPr>
          <p:cNvPr id="77" name="Picture 9" descr="V6-ReferentialG-reduced"/>
          <p:cNvPicPr>
            <a:picLocks noChangeAspect="1" noChangeArrowheads="1"/>
          </p:cNvPicPr>
          <p:nvPr/>
        </p:nvPicPr>
        <p:blipFill>
          <a:blip r:embed="rId4"/>
          <a:srcRect l="44899" t="88651" r="15483" b="685"/>
          <a:stretch>
            <a:fillRect/>
          </a:stretch>
        </p:blipFill>
        <p:spPr bwMode="auto">
          <a:xfrm>
            <a:off x="5627293" y="4885988"/>
            <a:ext cx="2287587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9" descr="V6-ReferentialG-reduced"/>
          <p:cNvPicPr>
            <a:picLocks noChangeAspect="1" noChangeArrowheads="1"/>
          </p:cNvPicPr>
          <p:nvPr/>
        </p:nvPicPr>
        <p:blipFill>
          <a:blip r:embed="rId5"/>
          <a:srcRect l="55496" r="37643" b="88522"/>
          <a:stretch>
            <a:fillRect/>
          </a:stretch>
        </p:blipFill>
        <p:spPr bwMode="auto">
          <a:xfrm>
            <a:off x="1664893" y="4751051"/>
            <a:ext cx="393700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 Box 37"/>
          <p:cNvSpPr txBox="1">
            <a:spLocks noChangeArrowheads="1"/>
          </p:cNvSpPr>
          <p:nvPr/>
        </p:nvSpPr>
        <p:spPr bwMode="auto">
          <a:xfrm rot="16200000">
            <a:off x="441724" y="5182057"/>
            <a:ext cx="1039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Connectors</a:t>
            </a:r>
          </a:p>
        </p:txBody>
      </p:sp>
      <p:sp>
        <p:nvSpPr>
          <p:cNvPr id="80" name="AutoShape 6"/>
          <p:cNvSpPr>
            <a:spLocks noChangeArrowheads="1"/>
          </p:cNvSpPr>
          <p:nvPr/>
        </p:nvSpPr>
        <p:spPr bwMode="auto">
          <a:xfrm>
            <a:off x="1356852" y="4871777"/>
            <a:ext cx="4055806" cy="955623"/>
          </a:xfrm>
          <a:prstGeom prst="flowChartAlternateProcess">
            <a:avLst/>
          </a:prstGeom>
          <a:solidFill>
            <a:srgbClr val="FFCC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89" name="Rectangle 88"/>
          <p:cNvSpPr/>
          <p:nvPr/>
        </p:nvSpPr>
        <p:spPr bwMode="auto">
          <a:xfrm>
            <a:off x="6944888" y="4472175"/>
            <a:ext cx="893716" cy="125896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90" name="AutoShape 6"/>
          <p:cNvSpPr>
            <a:spLocks noChangeArrowheads="1"/>
          </p:cNvSpPr>
          <p:nvPr/>
        </p:nvSpPr>
        <p:spPr bwMode="auto">
          <a:xfrm>
            <a:off x="6885855" y="4050134"/>
            <a:ext cx="803080" cy="365760"/>
          </a:xfrm>
          <a:prstGeom prst="flowChartAlternateProcess">
            <a:avLst/>
          </a:prstGeom>
          <a:solidFill>
            <a:srgbClr val="FFCC00">
              <a:alpha val="82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92" name="AutoShape 6"/>
          <p:cNvSpPr>
            <a:spLocks noChangeArrowheads="1"/>
          </p:cNvSpPr>
          <p:nvPr/>
        </p:nvSpPr>
        <p:spPr bwMode="auto">
          <a:xfrm>
            <a:off x="1506370" y="4079970"/>
            <a:ext cx="714292" cy="365760"/>
          </a:xfrm>
          <a:prstGeom prst="flowChartAlternateProcess">
            <a:avLst/>
          </a:prstGeom>
          <a:solidFill>
            <a:srgbClr val="FFCC00">
              <a:alpha val="82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93" name="Rectangle 92"/>
          <p:cNvSpPr/>
          <p:nvPr/>
        </p:nvSpPr>
        <p:spPr bwMode="auto">
          <a:xfrm>
            <a:off x="1561411" y="4472176"/>
            <a:ext cx="1023115" cy="117944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cxnSp>
        <p:nvCxnSpPr>
          <p:cNvPr id="96" name="Straight Connector 95"/>
          <p:cNvCxnSpPr>
            <a:cxnSpLocks noChangeAspect="1"/>
          </p:cNvCxnSpPr>
          <p:nvPr/>
        </p:nvCxnSpPr>
        <p:spPr>
          <a:xfrm flipV="1">
            <a:off x="2814551" y="3853140"/>
            <a:ext cx="3519099" cy="519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Up-Down Arrow 81"/>
          <p:cNvSpPr/>
          <p:nvPr/>
        </p:nvSpPr>
        <p:spPr>
          <a:xfrm>
            <a:off x="6163868" y="4415883"/>
            <a:ext cx="427037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cxnSp>
        <p:nvCxnSpPr>
          <p:cNvPr id="58" name="Straight Connector 57"/>
          <p:cNvCxnSpPr/>
          <p:nvPr/>
        </p:nvCxnSpPr>
        <p:spPr>
          <a:xfrm rot="5400000">
            <a:off x="5774532" y="3524181"/>
            <a:ext cx="1174750" cy="1587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6" name="Oval 23"/>
          <p:cNvSpPr>
            <a:spLocks noChangeArrowheads="1"/>
          </p:cNvSpPr>
          <p:nvPr/>
        </p:nvSpPr>
        <p:spPr bwMode="auto">
          <a:xfrm>
            <a:off x="6307138" y="3801200"/>
            <a:ext cx="107950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86" name="AutoShape 9"/>
          <p:cNvSpPr>
            <a:spLocks noChangeArrowheads="1"/>
          </p:cNvSpPr>
          <p:nvPr/>
        </p:nvSpPr>
        <p:spPr bwMode="auto">
          <a:xfrm rot="10788725">
            <a:off x="6077659" y="2536915"/>
            <a:ext cx="587375" cy="537453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99"/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36000" indent="72000" eaLnBrk="0" hangingPunct="0">
              <a:buClr>
                <a:srgbClr val="FFC000"/>
              </a:buClr>
              <a:defRPr/>
            </a:pPr>
            <a:endParaRPr lang="en-US" sz="1400" dirty="0"/>
          </a:p>
        </p:txBody>
      </p:sp>
      <p:pic>
        <p:nvPicPr>
          <p:cNvPr id="22557" name="Picture 96" descr="zoom-enovia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03450" y="2883625"/>
            <a:ext cx="3798888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Rounded Rectangle 55"/>
          <p:cNvSpPr/>
          <p:nvPr/>
        </p:nvSpPr>
        <p:spPr bwMode="auto">
          <a:xfrm>
            <a:off x="5197035" y="937551"/>
            <a:ext cx="3264059" cy="1851949"/>
          </a:xfrm>
          <a:prstGeom prst="roundRect">
            <a:avLst>
              <a:gd name="adj" fmla="val 5617"/>
            </a:avLst>
          </a:prstGeom>
          <a:solidFill>
            <a:srgbClr val="FFFF99"/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/>
          <a:lstStyle/>
          <a:p>
            <a:pPr marL="36000" indent="72000" eaLnBrk="0" hangingPunct="0">
              <a:buClr>
                <a:srgbClr val="FFC000"/>
              </a:buClr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marL="36000" indent="72000" eaLnBrk="0" hangingPunct="0">
              <a:buClr>
                <a:srgbClr val="FFC000"/>
              </a:buClr>
              <a:buFont typeface="Wingdings" pitchFamily="2" charset="2"/>
              <a:buChar char="ü"/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AutoShape 6"/>
          <p:cNvSpPr>
            <a:spLocks noChangeArrowheads="1"/>
          </p:cNvSpPr>
          <p:nvPr/>
        </p:nvSpPr>
        <p:spPr bwMode="auto">
          <a:xfrm>
            <a:off x="7170522" y="4832554"/>
            <a:ext cx="752536" cy="1019120"/>
          </a:xfrm>
          <a:prstGeom prst="flowChartAlternateProcess">
            <a:avLst/>
          </a:prstGeom>
          <a:solidFill>
            <a:srgbClr val="FFCC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60" name="AutoShape 6"/>
          <p:cNvSpPr>
            <a:spLocks noChangeArrowheads="1"/>
          </p:cNvSpPr>
          <p:nvPr/>
        </p:nvSpPr>
        <p:spPr bwMode="auto">
          <a:xfrm>
            <a:off x="6004978" y="4829310"/>
            <a:ext cx="756717" cy="1019120"/>
          </a:xfrm>
          <a:prstGeom prst="flowChartAlternateProcess">
            <a:avLst/>
          </a:prstGeom>
          <a:solidFill>
            <a:srgbClr val="FFCC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94" name="TextBox 133"/>
          <p:cNvSpPr txBox="1">
            <a:spLocks noChangeArrowheads="1"/>
          </p:cNvSpPr>
          <p:nvPr/>
        </p:nvSpPr>
        <p:spPr bwMode="auto">
          <a:xfrm>
            <a:off x="1491587" y="637130"/>
            <a:ext cx="368553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The solution providing  deployment flexibility </a:t>
            </a:r>
            <a:r>
              <a:rPr lang="en-US" sz="1800" b="1" dirty="0" smtClean="0">
                <a:solidFill>
                  <a:srgbClr val="FF0000"/>
                </a:solidFill>
              </a:rPr>
              <a:t/>
            </a:r>
            <a:br>
              <a:rPr lang="en-US" sz="1800" b="1" dirty="0" smtClean="0">
                <a:solidFill>
                  <a:srgbClr val="FF0000"/>
                </a:solidFill>
              </a:rPr>
            </a:br>
            <a:r>
              <a:rPr lang="en-US" sz="1800" b="1" dirty="0" smtClean="0">
                <a:solidFill>
                  <a:srgbClr val="FF0000"/>
                </a:solidFill>
              </a:rPr>
              <a:t>and </a:t>
            </a:r>
            <a:r>
              <a:rPr lang="en-US" sz="1800" b="1" dirty="0">
                <a:solidFill>
                  <a:srgbClr val="FF0000"/>
                </a:solidFill>
              </a:rPr>
              <a:t>customization capability</a:t>
            </a:r>
          </a:p>
        </p:txBody>
      </p:sp>
      <p:sp>
        <p:nvSpPr>
          <p:cNvPr id="112" name="Rectangle 40"/>
          <p:cNvSpPr>
            <a:spLocks noChangeArrowheads="1"/>
          </p:cNvSpPr>
          <p:nvPr/>
        </p:nvSpPr>
        <p:spPr bwMode="auto">
          <a:xfrm>
            <a:off x="5173883" y="896120"/>
            <a:ext cx="3402957" cy="1877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IP Work In Progress and Downstream processes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X-BOM Synchronization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Configured Product Structure Synchronization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Design-in-Context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Engineering Process Orchestration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Supply Chain Integration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Configuration  Mgmt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Change Mgmt</a:t>
            </a:r>
          </a:p>
        </p:txBody>
      </p:sp>
      <p:grpSp>
        <p:nvGrpSpPr>
          <p:cNvPr id="113" name="Group 45"/>
          <p:cNvGrpSpPr>
            <a:grpSpLocks/>
          </p:cNvGrpSpPr>
          <p:nvPr/>
        </p:nvGrpSpPr>
        <p:grpSpPr bwMode="auto">
          <a:xfrm>
            <a:off x="5532699" y="4711765"/>
            <a:ext cx="1747778" cy="1752525"/>
            <a:chOff x="5878287" y="2151063"/>
            <a:chExt cx="1930400" cy="438343"/>
          </a:xfrm>
        </p:grpSpPr>
        <p:sp>
          <p:nvSpPr>
            <p:cNvPr id="114" name="AutoShape 3"/>
            <p:cNvSpPr>
              <a:spLocks noChangeArrowheads="1"/>
            </p:cNvSpPr>
            <p:nvPr/>
          </p:nvSpPr>
          <p:spPr bwMode="auto">
            <a:xfrm rot="5400000">
              <a:off x="6622256" y="1472407"/>
              <a:ext cx="357187" cy="1714500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115" name="Rectangle 44"/>
            <p:cNvSpPr>
              <a:spLocks noChangeArrowheads="1"/>
            </p:cNvSpPr>
            <p:nvPr/>
          </p:nvSpPr>
          <p:spPr bwMode="auto">
            <a:xfrm>
              <a:off x="5878287" y="2444408"/>
              <a:ext cx="1930400" cy="144998"/>
            </a:xfrm>
            <a:prstGeom prst="rect">
              <a:avLst/>
            </a:prstGeom>
            <a:solidFill>
              <a:schemeClr val="bg1">
                <a:alpha val="94901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66335" y="656822"/>
            <a:ext cx="1150341" cy="990600"/>
            <a:chOff x="3048172" y="785611"/>
            <a:chExt cx="1150341" cy="9906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125" name="Picture 124" descr="Sans titre - 2.gi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0943" y="811369"/>
              <a:ext cx="417570" cy="916161"/>
            </a:xfrm>
            <a:prstGeom prst="rect">
              <a:avLst/>
            </a:prstGeom>
          </p:spPr>
        </p:pic>
        <p:grpSp>
          <p:nvGrpSpPr>
            <p:cNvPr id="126" name="Group 29"/>
            <p:cNvGrpSpPr>
              <a:grpSpLocks/>
            </p:cNvGrpSpPr>
            <p:nvPr/>
          </p:nvGrpSpPr>
          <p:grpSpPr bwMode="auto">
            <a:xfrm>
              <a:off x="3048172" y="785611"/>
              <a:ext cx="903288" cy="990600"/>
              <a:chOff x="3722915" y="3450772"/>
              <a:chExt cx="903514" cy="990599"/>
            </a:xfrm>
          </p:grpSpPr>
          <p:sp>
            <p:nvSpPr>
              <p:cNvPr id="127" name="Rounded Rectangle 126"/>
              <p:cNvSpPr/>
              <p:nvPr/>
            </p:nvSpPr>
            <p:spPr bwMode="auto">
              <a:xfrm>
                <a:off x="3722915" y="3450772"/>
                <a:ext cx="903514" cy="990599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soft" dir="t"/>
              </a:scene3d>
              <a:sp3d prstMaterial="plastic">
                <a:bevelT/>
              </a:sp3d>
            </p:spPr>
            <p:txBody>
              <a:bodyPr lIns="90000" tIns="46800" rIns="36000" bIns="4680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fr-FR" sz="600" dirty="0"/>
              </a:p>
            </p:txBody>
          </p:sp>
          <p:pic>
            <p:nvPicPr>
              <p:cNvPr id="128" name="Picture 3" descr="C:\Documents and Settings\fmp\Desktop\V6\V6_logo.png"/>
              <p:cNvPicPr>
                <a:picLocks noChangeAspect="1" noChangeArrowheads="1"/>
              </p:cNvPicPr>
              <p:nvPr/>
            </p:nvPicPr>
            <p:blipFill>
              <a:blip r:embed="rId8"/>
              <a:stretch>
                <a:fillRect/>
              </a:stretch>
            </p:blipFill>
            <p:spPr bwMode="auto">
              <a:xfrm>
                <a:off x="3775982" y="3509510"/>
                <a:ext cx="819150" cy="847725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350"/>
                <a:bevelB w="0" h="82550"/>
              </a:sp3d>
            </p:spPr>
          </p:pic>
          <p:sp>
            <p:nvSpPr>
              <p:cNvPr id="129" name="Rectangle 128"/>
              <p:cNvSpPr/>
              <p:nvPr/>
            </p:nvSpPr>
            <p:spPr bwMode="auto">
              <a:xfrm>
                <a:off x="3881318" y="3603175"/>
                <a:ext cx="603595" cy="653143"/>
              </a:xfrm>
              <a:prstGeom prst="rect">
                <a:avLst/>
              </a:prstGeom>
              <a:noFill/>
            </p:spPr>
            <p:txBody>
              <a:bodyPr lIns="0" tIns="0" rIns="0" bIns="0"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rgbClr val="120C80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050" b="1" spc="50" dirty="0" smtClean="0">
                    <a:ln w="11430"/>
                    <a:solidFill>
                      <a:schemeClr val="accent6"/>
                    </a:solidFill>
                  </a:rPr>
                  <a:t>V6</a:t>
                </a:r>
              </a:p>
              <a:p>
                <a:pPr algn="ctr" eaLnBrk="0" hangingPunct="0">
                  <a:spcBef>
                    <a:spcPct val="50000"/>
                  </a:spcBef>
                  <a:defRPr/>
                </a:pPr>
                <a:endParaRPr/>
              </a:p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050" b="1" spc="50" dirty="0" smtClean="0">
                    <a:ln w="11430"/>
                    <a:solidFill>
                      <a:schemeClr val="accent6"/>
                    </a:solidFill>
                  </a:rPr>
                  <a:t>  xPDM </a:t>
                </a:r>
                <a:r>
                  <a:rPr lang="en-US" sz="1050" b="1" spc="50" dirty="0">
                    <a:ln w="11430"/>
                    <a:solidFill>
                      <a:schemeClr val="accent6"/>
                    </a:solidFill>
                  </a:rPr>
                  <a:t>Services</a:t>
                </a:r>
              </a:p>
            </p:txBody>
          </p:sp>
        </p:grpSp>
      </p:grpSp>
      <p:grpSp>
        <p:nvGrpSpPr>
          <p:cNvPr id="99" name="Groupe 98"/>
          <p:cNvGrpSpPr/>
          <p:nvPr/>
        </p:nvGrpSpPr>
        <p:grpSpPr>
          <a:xfrm>
            <a:off x="5649798" y="4235671"/>
            <a:ext cx="1385047" cy="1328810"/>
            <a:chOff x="3421605" y="5023946"/>
            <a:chExt cx="1385047" cy="1328810"/>
          </a:xfrm>
        </p:grpSpPr>
        <p:sp>
          <p:nvSpPr>
            <p:cNvPr id="116" name="Oval 115"/>
            <p:cNvSpPr/>
            <p:nvPr/>
          </p:nvSpPr>
          <p:spPr bwMode="auto">
            <a:xfrm>
              <a:off x="3421605" y="5023946"/>
              <a:ext cx="1385047" cy="1328810"/>
            </a:xfrm>
            <a:prstGeom prst="ellipse">
              <a:avLst/>
            </a:prstGeom>
            <a:solidFill>
              <a:srgbClr val="ABE9FF">
                <a:alpha val="94902"/>
              </a:srgb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pic>
          <p:nvPicPr>
            <p:cNvPr id="118" name="Picture 17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989930" y="5653378"/>
              <a:ext cx="340331" cy="325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0" name="Group 21"/>
            <p:cNvGrpSpPr>
              <a:grpSpLocks/>
            </p:cNvGrpSpPr>
            <p:nvPr/>
          </p:nvGrpSpPr>
          <p:grpSpPr bwMode="auto">
            <a:xfrm>
              <a:off x="3841037" y="6044500"/>
              <a:ext cx="615315" cy="241199"/>
              <a:chOff x="2090534" y="4356265"/>
              <a:chExt cx="763322" cy="398049"/>
            </a:xfrm>
          </p:grpSpPr>
          <p:sp>
            <p:nvSpPr>
              <p:cNvPr id="121" name="Freeform 53"/>
              <p:cNvSpPr>
                <a:spLocks noChangeAspect="1"/>
              </p:cNvSpPr>
              <p:nvPr/>
            </p:nvSpPr>
            <p:spPr bwMode="auto">
              <a:xfrm>
                <a:off x="2090534" y="4356265"/>
                <a:ext cx="763322" cy="320038"/>
              </a:xfrm>
              <a:custGeom>
                <a:avLst/>
                <a:gdLst>
                  <a:gd name="T0" fmla="*/ 0 w 417"/>
                  <a:gd name="T1" fmla="*/ 349886845 h 114"/>
                  <a:gd name="T2" fmla="*/ 6727807 w 417"/>
                  <a:gd name="T3" fmla="*/ 195129725 h 114"/>
                  <a:gd name="T4" fmla="*/ 94198469 w 417"/>
                  <a:gd name="T5" fmla="*/ 198493650 h 114"/>
                  <a:gd name="T6" fmla="*/ 94198469 w 417"/>
                  <a:gd name="T7" fmla="*/ 0 h 114"/>
                  <a:gd name="T8" fmla="*/ 174941327 w 417"/>
                  <a:gd name="T9" fmla="*/ 0 h 114"/>
                  <a:gd name="T10" fmla="*/ 174941327 w 417"/>
                  <a:gd name="T11" fmla="*/ 198493650 h 114"/>
                  <a:gd name="T12" fmla="*/ 259048117 w 417"/>
                  <a:gd name="T13" fmla="*/ 198493650 h 114"/>
                  <a:gd name="T14" fmla="*/ 259048117 w 417"/>
                  <a:gd name="T15" fmla="*/ 0 h 114"/>
                  <a:gd name="T16" fmla="*/ 339789113 w 417"/>
                  <a:gd name="T17" fmla="*/ 0 h 114"/>
                  <a:gd name="T18" fmla="*/ 339789113 w 417"/>
                  <a:gd name="T19" fmla="*/ 198493650 h 114"/>
                  <a:gd name="T20" fmla="*/ 423895846 w 417"/>
                  <a:gd name="T21" fmla="*/ 198493650 h 114"/>
                  <a:gd name="T22" fmla="*/ 423895846 w 417"/>
                  <a:gd name="T23" fmla="*/ 0 h 114"/>
                  <a:gd name="T24" fmla="*/ 504636956 w 417"/>
                  <a:gd name="T25" fmla="*/ 0 h 114"/>
                  <a:gd name="T26" fmla="*/ 504636956 w 417"/>
                  <a:gd name="T27" fmla="*/ 198493650 h 114"/>
                  <a:gd name="T28" fmla="*/ 588743689 w 417"/>
                  <a:gd name="T29" fmla="*/ 198493650 h 114"/>
                  <a:gd name="T30" fmla="*/ 588743689 w 417"/>
                  <a:gd name="T31" fmla="*/ 0 h 114"/>
                  <a:gd name="T32" fmla="*/ 669486519 w 417"/>
                  <a:gd name="T33" fmla="*/ 0 h 114"/>
                  <a:gd name="T34" fmla="*/ 669486519 w 417"/>
                  <a:gd name="T35" fmla="*/ 198493650 h 114"/>
                  <a:gd name="T36" fmla="*/ 753591417 w 417"/>
                  <a:gd name="T37" fmla="*/ 198493650 h 114"/>
                  <a:gd name="T38" fmla="*/ 753591417 w 417"/>
                  <a:gd name="T39" fmla="*/ 0 h 114"/>
                  <a:gd name="T40" fmla="*/ 834334247 w 417"/>
                  <a:gd name="T41" fmla="*/ 0 h 114"/>
                  <a:gd name="T42" fmla="*/ 834334247 w 417"/>
                  <a:gd name="T43" fmla="*/ 198493650 h 114"/>
                  <a:gd name="T44" fmla="*/ 918440980 w 417"/>
                  <a:gd name="T45" fmla="*/ 198493650 h 114"/>
                  <a:gd name="T46" fmla="*/ 918440980 w 417"/>
                  <a:gd name="T47" fmla="*/ 0 h 114"/>
                  <a:gd name="T48" fmla="*/ 999182205 w 417"/>
                  <a:gd name="T49" fmla="*/ 0 h 114"/>
                  <a:gd name="T50" fmla="*/ 999182205 w 417"/>
                  <a:gd name="T51" fmla="*/ 198493650 h 114"/>
                  <a:gd name="T52" fmla="*/ 1083288937 w 417"/>
                  <a:gd name="T53" fmla="*/ 198493650 h 114"/>
                  <a:gd name="T54" fmla="*/ 1083288937 w 417"/>
                  <a:gd name="T55" fmla="*/ 0 h 114"/>
                  <a:gd name="T56" fmla="*/ 1164031767 w 417"/>
                  <a:gd name="T57" fmla="*/ 0 h 114"/>
                  <a:gd name="T58" fmla="*/ 1164031767 w 417"/>
                  <a:gd name="T59" fmla="*/ 198493650 h 114"/>
                  <a:gd name="T60" fmla="*/ 1248136666 w 417"/>
                  <a:gd name="T61" fmla="*/ 198493650 h 114"/>
                  <a:gd name="T62" fmla="*/ 1248136666 w 417"/>
                  <a:gd name="T63" fmla="*/ 0 h 114"/>
                  <a:gd name="T64" fmla="*/ 1328879496 w 417"/>
                  <a:gd name="T65" fmla="*/ 0 h 114"/>
                  <a:gd name="T66" fmla="*/ 1328879496 w 417"/>
                  <a:gd name="T67" fmla="*/ 198493650 h 114"/>
                  <a:gd name="T68" fmla="*/ 1402892687 w 417"/>
                  <a:gd name="T69" fmla="*/ 198493650 h 114"/>
                  <a:gd name="T70" fmla="*/ 1402892687 w 417"/>
                  <a:gd name="T71" fmla="*/ 383529765 h 114"/>
                  <a:gd name="T72" fmla="*/ 47100151 w 417"/>
                  <a:gd name="T73" fmla="*/ 380165839 h 114"/>
                  <a:gd name="T74" fmla="*/ 0 w 417"/>
                  <a:gd name="T75" fmla="*/ 349886845 h 11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417"/>
                  <a:gd name="T115" fmla="*/ 0 h 114"/>
                  <a:gd name="T116" fmla="*/ 417 w 417"/>
                  <a:gd name="T117" fmla="*/ 114 h 11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417" h="114">
                    <a:moveTo>
                      <a:pt x="0" y="104"/>
                    </a:moveTo>
                    <a:cubicBezTo>
                      <a:pt x="0" y="95"/>
                      <a:pt x="2" y="65"/>
                      <a:pt x="2" y="58"/>
                    </a:cubicBezTo>
                    <a:cubicBezTo>
                      <a:pt x="7" y="51"/>
                      <a:pt x="24" y="69"/>
                      <a:pt x="28" y="59"/>
                    </a:cubicBezTo>
                    <a:lnTo>
                      <a:pt x="28" y="0"/>
                    </a:lnTo>
                    <a:lnTo>
                      <a:pt x="52" y="0"/>
                    </a:lnTo>
                    <a:lnTo>
                      <a:pt x="52" y="59"/>
                    </a:lnTo>
                    <a:lnTo>
                      <a:pt x="77" y="59"/>
                    </a:lnTo>
                    <a:lnTo>
                      <a:pt x="77" y="0"/>
                    </a:lnTo>
                    <a:lnTo>
                      <a:pt x="101" y="0"/>
                    </a:lnTo>
                    <a:lnTo>
                      <a:pt x="101" y="59"/>
                    </a:lnTo>
                    <a:lnTo>
                      <a:pt x="126" y="59"/>
                    </a:lnTo>
                    <a:lnTo>
                      <a:pt x="126" y="0"/>
                    </a:lnTo>
                    <a:lnTo>
                      <a:pt x="150" y="0"/>
                    </a:lnTo>
                    <a:lnTo>
                      <a:pt x="150" y="59"/>
                    </a:lnTo>
                    <a:lnTo>
                      <a:pt x="175" y="59"/>
                    </a:lnTo>
                    <a:lnTo>
                      <a:pt x="175" y="0"/>
                    </a:lnTo>
                    <a:lnTo>
                      <a:pt x="199" y="0"/>
                    </a:lnTo>
                    <a:lnTo>
                      <a:pt x="199" y="59"/>
                    </a:lnTo>
                    <a:lnTo>
                      <a:pt x="224" y="59"/>
                    </a:lnTo>
                    <a:lnTo>
                      <a:pt x="224" y="0"/>
                    </a:lnTo>
                    <a:lnTo>
                      <a:pt x="248" y="0"/>
                    </a:lnTo>
                    <a:lnTo>
                      <a:pt x="248" y="59"/>
                    </a:lnTo>
                    <a:lnTo>
                      <a:pt x="273" y="59"/>
                    </a:lnTo>
                    <a:lnTo>
                      <a:pt x="273" y="0"/>
                    </a:lnTo>
                    <a:lnTo>
                      <a:pt x="297" y="0"/>
                    </a:lnTo>
                    <a:lnTo>
                      <a:pt x="297" y="59"/>
                    </a:lnTo>
                    <a:lnTo>
                      <a:pt x="322" y="59"/>
                    </a:lnTo>
                    <a:lnTo>
                      <a:pt x="322" y="0"/>
                    </a:lnTo>
                    <a:lnTo>
                      <a:pt x="346" y="0"/>
                    </a:lnTo>
                    <a:lnTo>
                      <a:pt x="346" y="59"/>
                    </a:lnTo>
                    <a:lnTo>
                      <a:pt x="371" y="59"/>
                    </a:lnTo>
                    <a:lnTo>
                      <a:pt x="371" y="0"/>
                    </a:lnTo>
                    <a:lnTo>
                      <a:pt x="395" y="0"/>
                    </a:lnTo>
                    <a:lnTo>
                      <a:pt x="395" y="59"/>
                    </a:lnTo>
                    <a:lnTo>
                      <a:pt x="417" y="59"/>
                    </a:lnTo>
                    <a:lnTo>
                      <a:pt x="417" y="114"/>
                    </a:lnTo>
                    <a:lnTo>
                      <a:pt x="14" y="113"/>
                    </a:lnTo>
                    <a:cubicBezTo>
                      <a:pt x="9" y="110"/>
                      <a:pt x="0" y="110"/>
                      <a:pt x="0" y="104"/>
                    </a:cubicBezTo>
                    <a:close/>
                  </a:path>
                </a:pathLst>
              </a:custGeom>
              <a:solidFill>
                <a:srgbClr val="CC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lIns="90000" tIns="46800" rIns="36000" bIns="4680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n-US"/>
              </a:p>
            </p:txBody>
          </p:sp>
          <p:sp>
            <p:nvSpPr>
              <p:cNvPr id="122" name="Rectangle 54"/>
              <p:cNvSpPr>
                <a:spLocks noChangeAspect="1" noChangeArrowheads="1"/>
              </p:cNvSpPr>
              <p:nvPr/>
            </p:nvSpPr>
            <p:spPr bwMode="auto">
              <a:xfrm>
                <a:off x="2115884" y="4515591"/>
                <a:ext cx="678086" cy="2387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lIns="18288" tIns="18288" rIns="18288" bIns="18288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700" b="1" dirty="0">
                    <a:solidFill>
                      <a:schemeClr val="tx1"/>
                    </a:solidFill>
                  </a:rPr>
                  <a:t>connectors</a:t>
                </a:r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1" name="Picture 120" descr="Sans titre - 2.gi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4000882" y="5117908"/>
              <a:ext cx="327755" cy="719104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 bwMode="auto">
            <a:xfrm>
              <a:off x="3776991" y="5164748"/>
              <a:ext cx="755097" cy="307679"/>
            </a:xfrm>
            <a:prstGeom prst="rect">
              <a:avLst/>
            </a:prstGeom>
            <a:solidFill>
              <a:srgbClr val="FFFF00"/>
            </a:solidFill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000" b="1" spc="50" dirty="0">
                  <a:ln w="11430"/>
                  <a:latin typeface="Arial" pitchFamily="34" charset="0"/>
                  <a:cs typeface="Arial" pitchFamily="34" charset="0"/>
                </a:rPr>
                <a:t> V6 xPDM </a:t>
              </a:r>
              <a:r>
                <a:rPr lang="en-US" sz="1000" b="1" spc="50" dirty="0">
                  <a:ln w="11430"/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Services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ounded Rectangle 145"/>
          <p:cNvSpPr/>
          <p:nvPr/>
        </p:nvSpPr>
        <p:spPr bwMode="auto">
          <a:xfrm>
            <a:off x="131234" y="2302329"/>
            <a:ext cx="1490133" cy="3550960"/>
          </a:xfrm>
          <a:prstGeom prst="roundRect">
            <a:avLst/>
          </a:prstGeom>
          <a:solidFill>
            <a:srgbClr val="E7FFE7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3" name="Snip Single Corner Rectangle 142"/>
          <p:cNvSpPr/>
          <p:nvPr/>
        </p:nvSpPr>
        <p:spPr bwMode="auto">
          <a:xfrm>
            <a:off x="228600" y="2436471"/>
            <a:ext cx="1295399" cy="752354"/>
          </a:xfrm>
          <a:prstGeom prst="snip1Rect">
            <a:avLst/>
          </a:prstGeom>
          <a:solidFill>
            <a:schemeClr val="accent3"/>
          </a:solidFill>
          <a:ln w="12700" algn="ctr">
            <a:solidFill>
              <a:schemeClr val="bg1">
                <a:lumMod val="65000"/>
              </a:schemeClr>
            </a:solidFill>
            <a:prstDash val="sysDot"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4" name="Snip Single Corner Rectangle 143"/>
          <p:cNvSpPr/>
          <p:nvPr/>
        </p:nvSpPr>
        <p:spPr bwMode="auto">
          <a:xfrm>
            <a:off x="263807" y="5009882"/>
            <a:ext cx="1224987" cy="631064"/>
          </a:xfrm>
          <a:prstGeom prst="snip1Rect">
            <a:avLst/>
          </a:prstGeom>
          <a:solidFill>
            <a:schemeClr val="accent3"/>
          </a:solidFill>
          <a:ln w="12700" algn="ctr">
            <a:solidFill>
              <a:schemeClr val="bg1">
                <a:lumMod val="65000"/>
              </a:schemeClr>
            </a:solidFill>
            <a:prstDash val="sysDot"/>
            <a:miter lim="800000"/>
            <a:headEnd/>
            <a:tailEnd/>
          </a:ln>
          <a:effectLst/>
        </p:spPr>
        <p:txBody>
          <a:bodyPr wrap="square" lIns="36000" tIns="36000" rIns="36000" bIns="36000" rtlCol="0" anchor="b" anchorCtr="1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 bwMode="auto">
          <a:xfrm>
            <a:off x="228600" y="3536066"/>
            <a:ext cx="1238009" cy="972273"/>
          </a:xfrm>
          <a:prstGeom prst="roundRect">
            <a:avLst>
              <a:gd name="adj" fmla="val 8334"/>
            </a:avLst>
          </a:prstGeom>
          <a:solidFill>
            <a:schemeClr val="accent3"/>
          </a:solidFill>
          <a:ln w="12700" algn="ctr">
            <a:solidFill>
              <a:schemeClr val="bg1">
                <a:lumMod val="65000"/>
              </a:schemeClr>
            </a:solidFill>
            <a:prstDash val="sysDot"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736080" y="1599116"/>
            <a:ext cx="1905000" cy="4268284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nip Single Corner Rectangle 81"/>
          <p:cNvSpPr/>
          <p:nvPr/>
        </p:nvSpPr>
        <p:spPr bwMode="auto">
          <a:xfrm>
            <a:off x="7102097" y="2155979"/>
            <a:ext cx="1193025" cy="714803"/>
          </a:xfrm>
          <a:prstGeom prst="snip1Rect">
            <a:avLst/>
          </a:prstGeom>
          <a:solidFill>
            <a:srgbClr val="E4D2F2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72000" algn="ctr">
              <a:spcBef>
                <a:spcPts val="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Existing</a:t>
            </a:r>
          </a:p>
          <a:p>
            <a:pPr marL="72000" algn="ctr">
              <a:spcBef>
                <a:spcPts val="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SOA connection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4343400" y="1599116"/>
            <a:ext cx="1905000" cy="4268284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0" y="4722812"/>
            <a:ext cx="9144000" cy="158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0" y="3365326"/>
            <a:ext cx="9144000" cy="158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1904435" y="1599116"/>
            <a:ext cx="1936045" cy="4219223"/>
          </a:xfrm>
          <a:prstGeom prst="roundRect">
            <a:avLst>
              <a:gd name="adj" fmla="val 6397"/>
            </a:avLst>
          </a:prstGeom>
          <a:solidFill>
            <a:srgbClr val="69D8FF">
              <a:alpha val="80000"/>
            </a:srgbClr>
          </a:solidFill>
          <a:ln>
            <a:solidFill>
              <a:srgbClr val="69D8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sz="2000" b="1" dirty="0" smtClean="0"/>
          </a:p>
        </p:txBody>
      </p:sp>
      <p:sp>
        <p:nvSpPr>
          <p:cNvPr id="124" name="Rounded Rectangle 123"/>
          <p:cNvSpPr/>
          <p:nvPr/>
        </p:nvSpPr>
        <p:spPr bwMode="auto">
          <a:xfrm>
            <a:off x="4397022" y="3026229"/>
            <a:ext cx="1761067" cy="2793193"/>
          </a:xfrm>
          <a:prstGeom prst="roundRect">
            <a:avLst>
              <a:gd name="adj" fmla="val 5856"/>
            </a:avLst>
          </a:prstGeom>
          <a:solidFill>
            <a:srgbClr val="69D8FF">
              <a:alpha val="80000"/>
            </a:srgbClr>
          </a:solidFill>
          <a:ln>
            <a:solidFill>
              <a:srgbClr val="69D8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sz="2000" b="1" dirty="0" smtClean="0"/>
          </a:p>
        </p:txBody>
      </p:sp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V6 </a:t>
            </a:r>
            <a:r>
              <a:rPr lang="en-US" sz="2800" i="1" dirty="0" err="1" smtClean="0"/>
              <a:t>xPDM</a:t>
            </a:r>
            <a:r>
              <a:rPr lang="en-US" sz="2800" i="1" dirty="0" smtClean="0"/>
              <a:t> Services</a:t>
            </a:r>
            <a:r>
              <a:rPr lang="en-US" sz="2800" dirty="0" smtClean="0"/>
              <a:t>: Deployment Flexibility</a:t>
            </a:r>
            <a:endParaRPr lang="en-US" sz="2800" dirty="0"/>
          </a:p>
        </p:txBody>
      </p:sp>
      <p:sp>
        <p:nvSpPr>
          <p:cNvPr id="57" name="TextBox 56"/>
          <p:cNvSpPr txBox="1"/>
          <p:nvPr/>
        </p:nvSpPr>
        <p:spPr>
          <a:xfrm>
            <a:off x="1948778" y="1737360"/>
            <a:ext cx="184735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OOTB connectors </a:t>
            </a:r>
            <a:br>
              <a:rPr lang="en-US" sz="1400" b="1" dirty="0" smtClean="0">
                <a:solidFill>
                  <a:schemeClr val="tx1"/>
                </a:solidFill>
              </a:rPr>
            </a:br>
            <a:r>
              <a:rPr lang="en-US" sz="1400" b="1" dirty="0" smtClean="0">
                <a:solidFill>
                  <a:schemeClr val="tx1"/>
                </a:solidFill>
              </a:rPr>
              <a:t>for </a:t>
            </a:r>
            <a:r>
              <a:rPr lang="en-US" sz="1400" b="1" dirty="0" err="1" smtClean="0">
                <a:solidFill>
                  <a:schemeClr val="tx1"/>
                </a:solidFill>
              </a:rPr>
              <a:t>xPDM</a:t>
            </a:r>
            <a:r>
              <a:rPr lang="en-US" sz="1400" b="1" dirty="0" smtClean="0">
                <a:solidFill>
                  <a:schemeClr val="tx1"/>
                </a:solidFill>
              </a:rPr>
              <a:t> systems</a:t>
            </a: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2" name="Group 65"/>
          <p:cNvGrpSpPr/>
          <p:nvPr/>
        </p:nvGrpSpPr>
        <p:grpSpPr>
          <a:xfrm>
            <a:off x="4543040" y="3786388"/>
            <a:ext cx="1469030" cy="748773"/>
            <a:chOff x="4118971" y="3469445"/>
            <a:chExt cx="1469030" cy="748773"/>
          </a:xfrm>
        </p:grpSpPr>
        <p:sp>
          <p:nvSpPr>
            <p:cNvPr id="64" name="Rectangle 63"/>
            <p:cNvSpPr/>
            <p:nvPr/>
          </p:nvSpPr>
          <p:spPr bwMode="auto">
            <a:xfrm>
              <a:off x="4413745" y="3469445"/>
              <a:ext cx="946298" cy="291422"/>
            </a:xfrm>
            <a:prstGeom prst="roundRect">
              <a:avLst>
                <a:gd name="adj" fmla="val 6245"/>
              </a:avLst>
            </a:prstGeom>
            <a:solidFill>
              <a:srgbClr val="B1F9FD"/>
            </a:solidFill>
            <a:ln w="12700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118971" y="3741492"/>
              <a:ext cx="1469030" cy="476726"/>
            </a:xfrm>
            <a:prstGeom prst="round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DS OOTB Orchestration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3" name="Snip Single Corner Rectangle 82"/>
          <p:cNvSpPr/>
          <p:nvPr/>
        </p:nvSpPr>
        <p:spPr bwMode="auto">
          <a:xfrm>
            <a:off x="2423160" y="2239104"/>
            <a:ext cx="1066800" cy="518652"/>
          </a:xfrm>
          <a:prstGeom prst="snip1Rect">
            <a:avLst/>
          </a:prstGeom>
          <a:solidFill>
            <a:srgbClr val="E4D2F2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72000" algn="ctr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</a:rPr>
              <a:t>Partners Connectors</a:t>
            </a:r>
          </a:p>
        </p:txBody>
      </p:sp>
      <p:pic>
        <p:nvPicPr>
          <p:cNvPr id="107" name="Picture 17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9373" y="3812146"/>
            <a:ext cx="227836" cy="22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" name="Snip Single Corner Rectangle 109"/>
          <p:cNvSpPr/>
          <p:nvPr/>
        </p:nvSpPr>
        <p:spPr bwMode="auto">
          <a:xfrm>
            <a:off x="2225532" y="2681555"/>
            <a:ext cx="1066800" cy="600475"/>
          </a:xfrm>
          <a:prstGeom prst="snip1Rect">
            <a:avLst/>
          </a:prstGeom>
          <a:solidFill>
            <a:srgbClr val="B1F9FD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72000" algn="ctr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</a:rPr>
              <a:t>DS Connectors</a:t>
            </a:r>
          </a:p>
        </p:txBody>
      </p:sp>
      <p:sp>
        <p:nvSpPr>
          <p:cNvPr id="113" name="Snip Single Corner Rectangle 112"/>
          <p:cNvSpPr/>
          <p:nvPr/>
        </p:nvSpPr>
        <p:spPr bwMode="auto">
          <a:xfrm>
            <a:off x="4572000" y="5022761"/>
            <a:ext cx="1365182" cy="616039"/>
          </a:xfrm>
          <a:prstGeom prst="snip1Rect">
            <a:avLst/>
          </a:prstGeom>
          <a:solidFill>
            <a:srgbClr val="B1F9FD"/>
          </a:solidFill>
          <a:ln w="12700" algn="ctr">
            <a:solidFill>
              <a:srgbClr val="000000"/>
            </a:solidFill>
            <a:prstDash val="solid"/>
            <a:miter lim="800000"/>
            <a:headEnd/>
            <a:tailEnd/>
          </a:ln>
          <a:effectLst/>
        </p:spPr>
        <p:txBody>
          <a:bodyPr wrap="square" lIns="0" tIns="0" rIns="0" bIns="0" rtlCol="0" anchor="b" anchorCtr="1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DS OOTB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V6 Connector</a:t>
            </a:r>
          </a:p>
        </p:txBody>
      </p:sp>
      <p:sp>
        <p:nvSpPr>
          <p:cNvPr id="118" name="Snip Single Corner Rectangle 117"/>
          <p:cNvSpPr/>
          <p:nvPr/>
        </p:nvSpPr>
        <p:spPr bwMode="auto">
          <a:xfrm>
            <a:off x="2191276" y="5022761"/>
            <a:ext cx="1420603" cy="616039"/>
          </a:xfrm>
          <a:prstGeom prst="snip1Rect">
            <a:avLst/>
          </a:prstGeom>
          <a:solidFill>
            <a:srgbClr val="B1F9FD"/>
          </a:solidFill>
          <a:ln w="12700" algn="ctr">
            <a:solidFill>
              <a:srgbClr val="000000"/>
            </a:solidFill>
            <a:prstDash val="solid"/>
            <a:miter lim="800000"/>
            <a:headEnd/>
            <a:tailEnd/>
          </a:ln>
          <a:effectLst/>
        </p:spPr>
        <p:txBody>
          <a:bodyPr wrap="square" lIns="0" tIns="0" rIns="0" bIns="0" rtlCol="0" anchor="b" anchorCtr="1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DS OOTB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V6 Connector</a:t>
            </a:r>
          </a:p>
        </p:txBody>
      </p:sp>
      <p:sp>
        <p:nvSpPr>
          <p:cNvPr id="122" name="Snip Single Corner Rectangle 121"/>
          <p:cNvSpPr/>
          <p:nvPr/>
        </p:nvSpPr>
        <p:spPr bwMode="auto">
          <a:xfrm>
            <a:off x="6975986" y="5022761"/>
            <a:ext cx="1445342" cy="656822"/>
          </a:xfrm>
          <a:prstGeom prst="snip1Rect">
            <a:avLst/>
          </a:prstGeom>
          <a:solidFill>
            <a:srgbClr val="CCFF99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b" anchorCtr="1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your OWN SOA connection</a:t>
            </a:r>
          </a:p>
        </p:txBody>
      </p:sp>
      <p:sp>
        <p:nvSpPr>
          <p:cNvPr id="128" name="Notched Right Arrow 127"/>
          <p:cNvSpPr/>
          <p:nvPr/>
        </p:nvSpPr>
        <p:spPr bwMode="auto">
          <a:xfrm>
            <a:off x="1818168" y="584790"/>
            <a:ext cx="7325832" cy="912628"/>
          </a:xfrm>
          <a:prstGeom prst="notchedRightArrow">
            <a:avLst/>
          </a:prstGeom>
          <a:gradFill flip="none" rotWithShape="1">
            <a:gsLst>
              <a:gs pos="19000">
                <a:srgbClr val="00B0F0"/>
              </a:gs>
              <a:gs pos="43000">
                <a:srgbClr val="92D050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US" sz="1400" b="1" dirty="0" smtClean="0"/>
          </a:p>
        </p:txBody>
      </p:sp>
      <p:grpSp>
        <p:nvGrpSpPr>
          <p:cNvPr id="3" name="Group 134"/>
          <p:cNvGrpSpPr/>
          <p:nvPr/>
        </p:nvGrpSpPr>
        <p:grpSpPr>
          <a:xfrm>
            <a:off x="2127309" y="3786387"/>
            <a:ext cx="1469030" cy="748831"/>
            <a:chOff x="4118971" y="3810369"/>
            <a:chExt cx="1469030" cy="1289936"/>
          </a:xfrm>
        </p:grpSpPr>
        <p:sp>
          <p:nvSpPr>
            <p:cNvPr id="136" name="Rectangle 63"/>
            <p:cNvSpPr/>
            <p:nvPr/>
          </p:nvSpPr>
          <p:spPr bwMode="auto">
            <a:xfrm>
              <a:off x="4320191" y="3810369"/>
              <a:ext cx="1020726" cy="488526"/>
            </a:xfrm>
            <a:prstGeom prst="roundRect">
              <a:avLst>
                <a:gd name="adj" fmla="val 6245"/>
              </a:avLst>
            </a:prstGeom>
            <a:solidFill>
              <a:srgbClr val="B1F9FD"/>
            </a:solidFill>
            <a:ln w="12700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118971" y="4279097"/>
              <a:ext cx="1469030" cy="821208"/>
            </a:xfrm>
            <a:prstGeom prst="round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DS OOTB Orchestration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38" name="Picture 17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1424" y="3835398"/>
            <a:ext cx="230717" cy="22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Snip Single Corner Rectangle 124"/>
          <p:cNvSpPr/>
          <p:nvPr/>
        </p:nvSpPr>
        <p:spPr bwMode="auto">
          <a:xfrm>
            <a:off x="4674375" y="2155979"/>
            <a:ext cx="1193025" cy="714803"/>
          </a:xfrm>
          <a:prstGeom prst="snip1Rect">
            <a:avLst/>
          </a:prstGeom>
          <a:solidFill>
            <a:srgbClr val="E4D2F2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marL="72000" algn="ctr">
              <a:spcBef>
                <a:spcPts val="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Your OWN </a:t>
            </a:r>
            <a:r>
              <a:rPr lang="en-US" sz="1400" b="1" dirty="0" err="1" smtClean="0">
                <a:solidFill>
                  <a:schemeClr val="tx1"/>
                </a:solidFill>
              </a:rPr>
              <a:t>xPDM</a:t>
            </a:r>
            <a:r>
              <a:rPr lang="en-US" sz="1400" b="1" dirty="0" smtClean="0">
                <a:solidFill>
                  <a:schemeClr val="tx1"/>
                </a:solidFill>
              </a:rPr>
              <a:t> Connectors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5646" y="2438787"/>
            <a:ext cx="10213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xPDM connector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27545" y="5348904"/>
            <a:ext cx="12717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V6 Connector</a:t>
            </a:r>
          </a:p>
        </p:txBody>
      </p:sp>
      <p:pic>
        <p:nvPicPr>
          <p:cNvPr id="41" name="Picture 17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872" y="3869958"/>
            <a:ext cx="683619" cy="57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Freeform 53"/>
          <p:cNvSpPr>
            <a:spLocks noChangeAspect="1"/>
          </p:cNvSpPr>
          <p:nvPr/>
        </p:nvSpPr>
        <p:spPr bwMode="auto">
          <a:xfrm rot="10800000">
            <a:off x="693338" y="3075590"/>
            <a:ext cx="365924" cy="201010"/>
          </a:xfrm>
          <a:custGeom>
            <a:avLst/>
            <a:gdLst>
              <a:gd name="T0" fmla="*/ 0 w 417"/>
              <a:gd name="T1" fmla="*/ 349886845 h 114"/>
              <a:gd name="T2" fmla="*/ 6727807 w 417"/>
              <a:gd name="T3" fmla="*/ 195129725 h 114"/>
              <a:gd name="T4" fmla="*/ 94198469 w 417"/>
              <a:gd name="T5" fmla="*/ 198493650 h 114"/>
              <a:gd name="T6" fmla="*/ 94198469 w 417"/>
              <a:gd name="T7" fmla="*/ 0 h 114"/>
              <a:gd name="T8" fmla="*/ 174941327 w 417"/>
              <a:gd name="T9" fmla="*/ 0 h 114"/>
              <a:gd name="T10" fmla="*/ 174941327 w 417"/>
              <a:gd name="T11" fmla="*/ 198493650 h 114"/>
              <a:gd name="T12" fmla="*/ 259048117 w 417"/>
              <a:gd name="T13" fmla="*/ 198493650 h 114"/>
              <a:gd name="T14" fmla="*/ 259048117 w 417"/>
              <a:gd name="T15" fmla="*/ 0 h 114"/>
              <a:gd name="T16" fmla="*/ 339789113 w 417"/>
              <a:gd name="T17" fmla="*/ 0 h 114"/>
              <a:gd name="T18" fmla="*/ 339789113 w 417"/>
              <a:gd name="T19" fmla="*/ 198493650 h 114"/>
              <a:gd name="T20" fmla="*/ 423895846 w 417"/>
              <a:gd name="T21" fmla="*/ 198493650 h 114"/>
              <a:gd name="T22" fmla="*/ 423895846 w 417"/>
              <a:gd name="T23" fmla="*/ 0 h 114"/>
              <a:gd name="T24" fmla="*/ 504636956 w 417"/>
              <a:gd name="T25" fmla="*/ 0 h 114"/>
              <a:gd name="T26" fmla="*/ 504636956 w 417"/>
              <a:gd name="T27" fmla="*/ 198493650 h 114"/>
              <a:gd name="T28" fmla="*/ 588743689 w 417"/>
              <a:gd name="T29" fmla="*/ 198493650 h 114"/>
              <a:gd name="T30" fmla="*/ 588743689 w 417"/>
              <a:gd name="T31" fmla="*/ 0 h 114"/>
              <a:gd name="T32" fmla="*/ 669486519 w 417"/>
              <a:gd name="T33" fmla="*/ 0 h 114"/>
              <a:gd name="T34" fmla="*/ 669486519 w 417"/>
              <a:gd name="T35" fmla="*/ 198493650 h 114"/>
              <a:gd name="T36" fmla="*/ 753591417 w 417"/>
              <a:gd name="T37" fmla="*/ 198493650 h 114"/>
              <a:gd name="T38" fmla="*/ 753591417 w 417"/>
              <a:gd name="T39" fmla="*/ 0 h 114"/>
              <a:gd name="T40" fmla="*/ 834334247 w 417"/>
              <a:gd name="T41" fmla="*/ 0 h 114"/>
              <a:gd name="T42" fmla="*/ 834334247 w 417"/>
              <a:gd name="T43" fmla="*/ 198493650 h 114"/>
              <a:gd name="T44" fmla="*/ 918440980 w 417"/>
              <a:gd name="T45" fmla="*/ 198493650 h 114"/>
              <a:gd name="T46" fmla="*/ 918440980 w 417"/>
              <a:gd name="T47" fmla="*/ 0 h 114"/>
              <a:gd name="T48" fmla="*/ 999182205 w 417"/>
              <a:gd name="T49" fmla="*/ 0 h 114"/>
              <a:gd name="T50" fmla="*/ 999182205 w 417"/>
              <a:gd name="T51" fmla="*/ 198493650 h 114"/>
              <a:gd name="T52" fmla="*/ 1083288937 w 417"/>
              <a:gd name="T53" fmla="*/ 198493650 h 114"/>
              <a:gd name="T54" fmla="*/ 1083288937 w 417"/>
              <a:gd name="T55" fmla="*/ 0 h 114"/>
              <a:gd name="T56" fmla="*/ 1164031767 w 417"/>
              <a:gd name="T57" fmla="*/ 0 h 114"/>
              <a:gd name="T58" fmla="*/ 1164031767 w 417"/>
              <a:gd name="T59" fmla="*/ 198493650 h 114"/>
              <a:gd name="T60" fmla="*/ 1248136666 w 417"/>
              <a:gd name="T61" fmla="*/ 198493650 h 114"/>
              <a:gd name="T62" fmla="*/ 1248136666 w 417"/>
              <a:gd name="T63" fmla="*/ 0 h 114"/>
              <a:gd name="T64" fmla="*/ 1328879496 w 417"/>
              <a:gd name="T65" fmla="*/ 0 h 114"/>
              <a:gd name="T66" fmla="*/ 1328879496 w 417"/>
              <a:gd name="T67" fmla="*/ 198493650 h 114"/>
              <a:gd name="T68" fmla="*/ 1402892687 w 417"/>
              <a:gd name="T69" fmla="*/ 198493650 h 114"/>
              <a:gd name="T70" fmla="*/ 1402892687 w 417"/>
              <a:gd name="T71" fmla="*/ 383529765 h 114"/>
              <a:gd name="T72" fmla="*/ 47100151 w 417"/>
              <a:gd name="T73" fmla="*/ 380165839 h 114"/>
              <a:gd name="T74" fmla="*/ 0 w 417"/>
              <a:gd name="T75" fmla="*/ 349886845 h 11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17"/>
              <a:gd name="T115" fmla="*/ 0 h 114"/>
              <a:gd name="T116" fmla="*/ 417 w 417"/>
              <a:gd name="T117" fmla="*/ 114 h 11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17" h="114">
                <a:moveTo>
                  <a:pt x="0" y="104"/>
                </a:moveTo>
                <a:cubicBezTo>
                  <a:pt x="0" y="95"/>
                  <a:pt x="2" y="65"/>
                  <a:pt x="2" y="58"/>
                </a:cubicBezTo>
                <a:cubicBezTo>
                  <a:pt x="7" y="51"/>
                  <a:pt x="24" y="69"/>
                  <a:pt x="28" y="59"/>
                </a:cubicBezTo>
                <a:lnTo>
                  <a:pt x="28" y="0"/>
                </a:lnTo>
                <a:lnTo>
                  <a:pt x="52" y="0"/>
                </a:lnTo>
                <a:lnTo>
                  <a:pt x="52" y="59"/>
                </a:lnTo>
                <a:lnTo>
                  <a:pt x="77" y="59"/>
                </a:lnTo>
                <a:lnTo>
                  <a:pt x="77" y="0"/>
                </a:lnTo>
                <a:lnTo>
                  <a:pt x="101" y="0"/>
                </a:lnTo>
                <a:lnTo>
                  <a:pt x="101" y="59"/>
                </a:lnTo>
                <a:lnTo>
                  <a:pt x="126" y="59"/>
                </a:lnTo>
                <a:lnTo>
                  <a:pt x="126" y="0"/>
                </a:lnTo>
                <a:lnTo>
                  <a:pt x="150" y="0"/>
                </a:lnTo>
                <a:lnTo>
                  <a:pt x="150" y="59"/>
                </a:lnTo>
                <a:lnTo>
                  <a:pt x="175" y="59"/>
                </a:lnTo>
                <a:lnTo>
                  <a:pt x="175" y="0"/>
                </a:lnTo>
                <a:lnTo>
                  <a:pt x="199" y="0"/>
                </a:lnTo>
                <a:lnTo>
                  <a:pt x="199" y="59"/>
                </a:lnTo>
                <a:lnTo>
                  <a:pt x="224" y="59"/>
                </a:lnTo>
                <a:lnTo>
                  <a:pt x="224" y="0"/>
                </a:lnTo>
                <a:lnTo>
                  <a:pt x="248" y="0"/>
                </a:lnTo>
                <a:lnTo>
                  <a:pt x="248" y="59"/>
                </a:lnTo>
                <a:lnTo>
                  <a:pt x="273" y="59"/>
                </a:lnTo>
                <a:lnTo>
                  <a:pt x="273" y="0"/>
                </a:lnTo>
                <a:lnTo>
                  <a:pt x="297" y="0"/>
                </a:lnTo>
                <a:lnTo>
                  <a:pt x="297" y="59"/>
                </a:lnTo>
                <a:lnTo>
                  <a:pt x="322" y="59"/>
                </a:lnTo>
                <a:lnTo>
                  <a:pt x="322" y="0"/>
                </a:lnTo>
                <a:lnTo>
                  <a:pt x="346" y="0"/>
                </a:lnTo>
                <a:lnTo>
                  <a:pt x="346" y="59"/>
                </a:lnTo>
                <a:lnTo>
                  <a:pt x="371" y="59"/>
                </a:lnTo>
                <a:lnTo>
                  <a:pt x="371" y="0"/>
                </a:lnTo>
                <a:lnTo>
                  <a:pt x="395" y="0"/>
                </a:lnTo>
                <a:lnTo>
                  <a:pt x="395" y="59"/>
                </a:lnTo>
                <a:lnTo>
                  <a:pt x="417" y="59"/>
                </a:lnTo>
                <a:lnTo>
                  <a:pt x="417" y="114"/>
                </a:lnTo>
                <a:lnTo>
                  <a:pt x="14" y="113"/>
                </a:lnTo>
                <a:cubicBezTo>
                  <a:pt x="9" y="110"/>
                  <a:pt x="0" y="110"/>
                  <a:pt x="0" y="104"/>
                </a:cubicBezTo>
                <a:close/>
              </a:path>
            </a:pathLst>
          </a:cu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0000" tIns="46800" rIns="36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40424" y="3673677"/>
            <a:ext cx="12717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Orchestration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1143000"/>
            <a:ext cx="1752600" cy="87249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3 Components are required to integrate V6 w/ other enterprise solutions</a:t>
            </a:r>
          </a:p>
        </p:txBody>
      </p:sp>
      <p:sp>
        <p:nvSpPr>
          <p:cNvPr id="73" name="Down Arrow 72"/>
          <p:cNvSpPr/>
          <p:nvPr/>
        </p:nvSpPr>
        <p:spPr>
          <a:xfrm>
            <a:off x="266700" y="1981200"/>
            <a:ext cx="1219200" cy="4572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94618" y="871869"/>
            <a:ext cx="1584249" cy="340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Ready to Use 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34047" y="843519"/>
            <a:ext cx="4827181" cy="389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800" b="1" i="1" dirty="0" smtClean="0">
                <a:solidFill>
                  <a:schemeClr val="tx1"/>
                </a:solidFill>
              </a:rPr>
              <a:t>Custom</a:t>
            </a:r>
          </a:p>
        </p:txBody>
      </p:sp>
      <p:grpSp>
        <p:nvGrpSpPr>
          <p:cNvPr id="4" name="Group 55"/>
          <p:cNvGrpSpPr/>
          <p:nvPr/>
        </p:nvGrpSpPr>
        <p:grpSpPr>
          <a:xfrm>
            <a:off x="454389" y="4663351"/>
            <a:ext cx="766725" cy="520931"/>
            <a:chOff x="454389" y="4626860"/>
            <a:chExt cx="766725" cy="520931"/>
          </a:xfrm>
        </p:grpSpPr>
        <p:pic>
          <p:nvPicPr>
            <p:cNvPr id="53" name="Picture 120" descr="Sans titre - 2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697684" y="4431186"/>
              <a:ext cx="327755" cy="719104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 bwMode="auto">
            <a:xfrm>
              <a:off x="454389" y="4840112"/>
              <a:ext cx="755097" cy="3076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000" b="1" spc="50" dirty="0">
                  <a:ln w="11430"/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V6 xPDM Services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>
            <a:off x="4785311" y="3053627"/>
            <a:ext cx="955497" cy="256854"/>
          </a:xfrm>
          <a:prstGeom prst="rect">
            <a:avLst/>
          </a:prstGeom>
          <a:solidFill>
            <a:srgbClr val="B1F9FD"/>
          </a:solidFill>
          <a:ln w="12700" algn="ctr">
            <a:solidFill>
              <a:srgbClr val="000000"/>
            </a:solidFill>
            <a:prstDash val="solid"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DS </a:t>
            </a:r>
            <a:r>
              <a:rPr lang="fr-FR" b="1" dirty="0" err="1" smtClean="0">
                <a:solidFill>
                  <a:schemeClr val="tx1"/>
                </a:solidFill>
              </a:rPr>
              <a:t>Toolkit</a:t>
            </a:r>
            <a:endParaRPr lang="fr-FR" b="1" dirty="0" smtClean="0">
              <a:solidFill>
                <a:schemeClr val="tx1"/>
              </a:solidFill>
            </a:endParaRPr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808032" y="6654800"/>
            <a:ext cx="629031" cy="203200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8F4E06F-D9E1-44EA-B702-8CF060F0733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5" name="Group 57"/>
          <p:cNvGrpSpPr/>
          <p:nvPr/>
        </p:nvGrpSpPr>
        <p:grpSpPr>
          <a:xfrm>
            <a:off x="2422710" y="4663351"/>
            <a:ext cx="766725" cy="520931"/>
            <a:chOff x="454389" y="4626860"/>
            <a:chExt cx="766725" cy="520931"/>
          </a:xfrm>
        </p:grpSpPr>
        <p:pic>
          <p:nvPicPr>
            <p:cNvPr id="59" name="Picture 120" descr="Sans titre - 2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697684" y="4431186"/>
              <a:ext cx="327755" cy="719104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 bwMode="auto">
            <a:xfrm>
              <a:off x="454389" y="4840112"/>
              <a:ext cx="755097" cy="3076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000" b="1" spc="50" dirty="0">
                  <a:ln w="11430"/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V6 xPDM Services</a:t>
              </a:r>
            </a:p>
          </p:txBody>
        </p:sp>
      </p:grpSp>
      <p:grpSp>
        <p:nvGrpSpPr>
          <p:cNvPr id="6" name="Group 60"/>
          <p:cNvGrpSpPr/>
          <p:nvPr/>
        </p:nvGrpSpPr>
        <p:grpSpPr>
          <a:xfrm>
            <a:off x="4856817" y="4663351"/>
            <a:ext cx="766725" cy="520931"/>
            <a:chOff x="454389" y="4626860"/>
            <a:chExt cx="766725" cy="520931"/>
          </a:xfrm>
        </p:grpSpPr>
        <p:pic>
          <p:nvPicPr>
            <p:cNvPr id="62" name="Picture 120" descr="Sans titre - 2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697684" y="4431186"/>
              <a:ext cx="327755" cy="719104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 bwMode="auto">
            <a:xfrm>
              <a:off x="454389" y="4840112"/>
              <a:ext cx="755097" cy="3076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000" b="1" spc="50" dirty="0">
                  <a:ln w="11430"/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V6 xPDM Services</a:t>
              </a:r>
            </a:p>
          </p:txBody>
        </p:sp>
      </p:grpSp>
      <p:grpSp>
        <p:nvGrpSpPr>
          <p:cNvPr id="7" name="Group 64"/>
          <p:cNvGrpSpPr/>
          <p:nvPr/>
        </p:nvGrpSpPr>
        <p:grpSpPr>
          <a:xfrm>
            <a:off x="7329561" y="4663351"/>
            <a:ext cx="766725" cy="520931"/>
            <a:chOff x="454389" y="4626860"/>
            <a:chExt cx="766725" cy="520931"/>
          </a:xfrm>
        </p:grpSpPr>
        <p:pic>
          <p:nvPicPr>
            <p:cNvPr id="66" name="Picture 120" descr="Sans titre - 2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697684" y="4431186"/>
              <a:ext cx="327755" cy="719104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 bwMode="auto">
            <a:xfrm>
              <a:off x="454389" y="4840112"/>
              <a:ext cx="755097" cy="3076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000" b="1" spc="50" dirty="0">
                  <a:ln w="11430"/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V6 xPDM Services</a:t>
              </a:r>
            </a:p>
          </p:txBody>
        </p:sp>
      </p:grpSp>
      <p:pic>
        <p:nvPicPr>
          <p:cNvPr id="68" name="Picture 67" descr="Sans titre - 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436" y="3490174"/>
            <a:ext cx="2550017" cy="100455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434728" y="5949108"/>
            <a:ext cx="958467" cy="27542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 smtClean="0"/>
              <a:t>Option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35417" y="5949108"/>
            <a:ext cx="958467" cy="27542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 smtClean="0"/>
              <a:t>Option 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212376" y="5949108"/>
            <a:ext cx="958467" cy="27542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US" sz="1600" b="1" dirty="0" smtClean="0"/>
              <a:t>Option 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4" grpId="0" animBg="1"/>
      <p:bldP spid="126" grpId="0" animBg="1"/>
      <p:bldP spid="124" grpId="0" animBg="1"/>
      <p:bldP spid="57" grpId="0"/>
      <p:bldP spid="83" grpId="0" animBg="1"/>
      <p:bldP spid="110" grpId="0" animBg="1"/>
      <p:bldP spid="113" grpId="0" animBg="1"/>
      <p:bldP spid="118" grpId="0" animBg="1"/>
      <p:bldP spid="122" grpId="0" animBg="1"/>
      <p:bldP spid="125" grpId="0" animBg="1"/>
      <p:bldP spid="55" grpId="0" animBg="1"/>
      <p:bldP spid="56" grpId="0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772365" y="114955"/>
            <a:ext cx="7989498" cy="835306"/>
          </a:xfrm>
        </p:spPr>
        <p:txBody>
          <a:bodyPr/>
          <a:lstStyle/>
          <a:p>
            <a:r>
              <a:rPr lang="en-US" i="1" dirty="0" smtClean="0"/>
              <a:t>V6 xPDM Services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dirty="0" smtClean="0"/>
              <a:t>Footprint for CATIA/DELMIA/SIMULIA V6</a:t>
            </a:r>
            <a:endParaRPr lang="en-US" sz="2400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79450" y="1141380"/>
            <a:ext cx="7077539" cy="3481387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dirty="0" smtClean="0"/>
              <a:t>Only ENOVIA VPM Central is mandatory to leverage </a:t>
            </a:r>
            <a:r>
              <a:rPr lang="en-US" i="1" dirty="0" smtClean="0"/>
              <a:t>V6 </a:t>
            </a:r>
            <a:r>
              <a:rPr lang="en-US" i="1" dirty="0" err="1" smtClean="0"/>
              <a:t>xPDM</a:t>
            </a:r>
            <a:r>
              <a:rPr lang="en-US" i="1" dirty="0" smtClean="0"/>
              <a:t> Services </a:t>
            </a:r>
            <a:r>
              <a:rPr lang="en-US" dirty="0" smtClean="0"/>
              <a:t>for CATIA / DELMIA / SIMULIA V6</a:t>
            </a:r>
          </a:p>
          <a:p>
            <a:pPr lvl="0">
              <a:lnSpc>
                <a:spcPct val="100000"/>
              </a:lnSpc>
              <a:defRPr/>
            </a:pPr>
            <a:r>
              <a:rPr lang="en-US" dirty="0" smtClean="0"/>
              <a:t>ENOVIA VPM Central is delivered by default in all V6 authoring configurations</a:t>
            </a:r>
          </a:p>
          <a:p>
            <a:endParaRPr lang="fr-FR" dirty="0"/>
          </a:p>
        </p:txBody>
      </p:sp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8398" y="3704578"/>
            <a:ext cx="3560942" cy="22520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24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3678" y="2781837"/>
            <a:ext cx="3746184" cy="24869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6" name="Curved Right Arrow 95"/>
          <p:cNvSpPr/>
          <p:nvPr/>
        </p:nvSpPr>
        <p:spPr bwMode="auto">
          <a:xfrm rot="17637454">
            <a:off x="3979794" y="4605823"/>
            <a:ext cx="671331" cy="1765582"/>
          </a:xfrm>
          <a:prstGeom prst="curvedRightArrow">
            <a:avLst/>
          </a:prstGeom>
          <a:solidFill>
            <a:srgbClr val="FFFF00">
              <a:alpha val="94902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ontent Placeholder 2"/>
          <p:cNvSpPr>
            <a:spLocks noGrp="1"/>
          </p:cNvSpPr>
          <p:nvPr>
            <p:ph idx="1"/>
          </p:nvPr>
        </p:nvSpPr>
        <p:spPr>
          <a:xfrm>
            <a:off x="538789" y="1401404"/>
            <a:ext cx="5879940" cy="154345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Customers with different ENOVIA V6 applications can also use </a:t>
            </a:r>
            <a:r>
              <a:rPr lang="en-US" i="1" dirty="0" smtClean="0"/>
              <a:t>V6 </a:t>
            </a:r>
            <a:r>
              <a:rPr lang="en-US" i="1" dirty="0" err="1" smtClean="0"/>
              <a:t>xPDM</a:t>
            </a:r>
            <a:r>
              <a:rPr lang="en-US" i="1" dirty="0" smtClean="0"/>
              <a:t> Services </a:t>
            </a:r>
            <a:r>
              <a:rPr lang="en-US" dirty="0" smtClean="0"/>
              <a:t>to integrate V6 business processes with other xPDM and ERPs</a:t>
            </a: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accent2">
                  <a:lumMod val="75000"/>
                </a:schemeClr>
              </a:solidFill>
              <a:sym typeface="Wingdings"/>
            </a:endParaRPr>
          </a:p>
        </p:txBody>
      </p:sp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768350" y="168742"/>
            <a:ext cx="8229600" cy="799446"/>
          </a:xfrm>
        </p:spPr>
        <p:txBody>
          <a:bodyPr/>
          <a:lstStyle/>
          <a:p>
            <a:r>
              <a:rPr lang="en-US" i="1" dirty="0" smtClean="0"/>
              <a:t>V6 xPDM Services </a:t>
            </a:r>
            <a:br>
              <a:rPr lang="en-US" i="1" dirty="0" smtClean="0"/>
            </a:br>
            <a:r>
              <a:rPr lang="en-US" dirty="0" smtClean="0"/>
              <a:t>Footprint for Enterprise Users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730117" y="4882029"/>
            <a:ext cx="411003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latin typeface="+mn-lt"/>
                <a:cs typeface="+mn-cs"/>
              </a:rPr>
              <a:t>… Or combined with any </a:t>
            </a:r>
            <a:r>
              <a:rPr lang="en-US" sz="2000" b="1" dirty="0" smtClean="0">
                <a:latin typeface="+mn-lt"/>
                <a:cs typeface="+mn-cs"/>
              </a:rPr>
              <a:t>Central (Program Mgmt, Sourcing, …)</a:t>
            </a:r>
            <a:endParaRPr lang="en-US" sz="2000" b="1" dirty="0">
              <a:latin typeface="+mn-lt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42855" y="3089835"/>
            <a:ext cx="37973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latin typeface="+mn-lt"/>
                <a:cs typeface="+mn-cs"/>
              </a:rPr>
              <a:t>… Only Engineering </a:t>
            </a:r>
            <a:r>
              <a:rPr lang="en-US" sz="2000" b="1" dirty="0" smtClean="0">
                <a:latin typeface="+mn-lt"/>
                <a:cs typeface="+mn-cs"/>
              </a:rPr>
              <a:t>Central (EBOM)</a:t>
            </a:r>
            <a:endParaRPr lang="en-US" sz="2000" b="1" dirty="0">
              <a:latin typeface="+mn-lt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7766" y="4461602"/>
            <a:ext cx="2506673" cy="1854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1900" y="2103180"/>
            <a:ext cx="1726171" cy="21148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66"/>
          <p:cNvSpPr>
            <a:spLocks noChangeArrowheads="1"/>
          </p:cNvSpPr>
          <p:nvPr/>
        </p:nvSpPr>
        <p:spPr bwMode="auto">
          <a:xfrm>
            <a:off x="1949423" y="2832624"/>
            <a:ext cx="4283075" cy="3612040"/>
          </a:xfrm>
          <a:prstGeom prst="rect">
            <a:avLst/>
          </a:prstGeom>
          <a:solidFill>
            <a:srgbClr val="F2F2F2">
              <a:alpha val="94901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/>
            <a:endParaRPr lang="en-US"/>
          </a:p>
        </p:txBody>
      </p:sp>
      <p:sp>
        <p:nvSpPr>
          <p:cNvPr id="2" name="Snip Single Corner Rectangle 1"/>
          <p:cNvSpPr>
            <a:spLocks noChangeAspect="1"/>
          </p:cNvSpPr>
          <p:nvPr/>
        </p:nvSpPr>
        <p:spPr bwMode="auto">
          <a:xfrm>
            <a:off x="370389" y="772852"/>
            <a:ext cx="8426369" cy="511938"/>
          </a:xfrm>
          <a:prstGeom prst="snip1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90000" tIns="46800" rIns="36000" bIns="46800"/>
          <a:lstStyle/>
          <a:p>
            <a:pPr marL="342900" indent="-342900" eaLnBrk="0" hangingPunct="0">
              <a:lnSpc>
                <a:spcPct val="90000"/>
              </a:lnSpc>
              <a:spcBef>
                <a:spcPct val="40000"/>
              </a:spcBef>
              <a:buBlip>
                <a:blip r:embed="rId3"/>
              </a:buBlip>
            </a:pPr>
            <a:r>
              <a:rPr lang="en-US" sz="1600" b="1" kern="0" dirty="0">
                <a:latin typeface="Arial"/>
                <a:cs typeface="Arial"/>
              </a:rPr>
              <a:t>Deploy </a:t>
            </a:r>
            <a:r>
              <a:rPr lang="en-US" sz="1600" b="1" kern="0" dirty="0" smtClean="0">
                <a:latin typeface="Arial"/>
                <a:cs typeface="Arial"/>
              </a:rPr>
              <a:t>Out-of-the-Box Connectors with </a:t>
            </a:r>
            <a:r>
              <a:rPr lang="en-US" sz="1600" b="1" kern="0" dirty="0">
                <a:latin typeface="Arial"/>
                <a:cs typeface="Arial"/>
              </a:rPr>
              <a:t>Predefined Coupling &amp;</a:t>
            </a:r>
            <a:r>
              <a:rPr lang="en-US" sz="1600" b="1" kern="0" dirty="0" smtClean="0">
                <a:latin typeface="Arial"/>
                <a:cs typeface="Arial"/>
              </a:rPr>
              <a:t>Orchestration</a:t>
            </a:r>
          </a:p>
        </p:txBody>
      </p:sp>
      <p:pic>
        <p:nvPicPr>
          <p:cNvPr id="3" name="Picture 17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32830" y="1140558"/>
            <a:ext cx="888478" cy="856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Isosceles Triangle 154"/>
          <p:cNvSpPr>
            <a:spLocks noChangeArrowheads="1"/>
          </p:cNvSpPr>
          <p:nvPr/>
        </p:nvSpPr>
        <p:spPr bwMode="auto">
          <a:xfrm>
            <a:off x="3724979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3" name="Isosceles Triangle 155"/>
          <p:cNvSpPr>
            <a:spLocks noChangeArrowheads="1"/>
          </p:cNvSpPr>
          <p:nvPr/>
        </p:nvSpPr>
        <p:spPr bwMode="auto">
          <a:xfrm>
            <a:off x="3847216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4" name="Isosceles Triangle 156"/>
          <p:cNvSpPr>
            <a:spLocks noChangeArrowheads="1"/>
          </p:cNvSpPr>
          <p:nvPr/>
        </p:nvSpPr>
        <p:spPr bwMode="auto">
          <a:xfrm>
            <a:off x="3969454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5" name="Isosceles Triangle 157"/>
          <p:cNvSpPr>
            <a:spLocks noChangeArrowheads="1"/>
          </p:cNvSpPr>
          <p:nvPr/>
        </p:nvSpPr>
        <p:spPr bwMode="auto">
          <a:xfrm>
            <a:off x="4093279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6" name="Isosceles Triangle 158"/>
          <p:cNvSpPr>
            <a:spLocks noChangeArrowheads="1"/>
          </p:cNvSpPr>
          <p:nvPr/>
        </p:nvSpPr>
        <p:spPr bwMode="auto">
          <a:xfrm>
            <a:off x="4215516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7" name="Freeform 53"/>
          <p:cNvSpPr>
            <a:spLocks noChangeAspect="1"/>
          </p:cNvSpPr>
          <p:nvPr/>
        </p:nvSpPr>
        <p:spPr bwMode="auto">
          <a:xfrm>
            <a:off x="3746775" y="5273425"/>
            <a:ext cx="613821" cy="228600"/>
          </a:xfrm>
          <a:custGeom>
            <a:avLst/>
            <a:gdLst>
              <a:gd name="T0" fmla="*/ 0 w 417"/>
              <a:gd name="T1" fmla="*/ 349886845 h 114"/>
              <a:gd name="T2" fmla="*/ 6727807 w 417"/>
              <a:gd name="T3" fmla="*/ 195129725 h 114"/>
              <a:gd name="T4" fmla="*/ 94198469 w 417"/>
              <a:gd name="T5" fmla="*/ 198493650 h 114"/>
              <a:gd name="T6" fmla="*/ 94198469 w 417"/>
              <a:gd name="T7" fmla="*/ 0 h 114"/>
              <a:gd name="T8" fmla="*/ 174941327 w 417"/>
              <a:gd name="T9" fmla="*/ 0 h 114"/>
              <a:gd name="T10" fmla="*/ 174941327 w 417"/>
              <a:gd name="T11" fmla="*/ 198493650 h 114"/>
              <a:gd name="T12" fmla="*/ 259048117 w 417"/>
              <a:gd name="T13" fmla="*/ 198493650 h 114"/>
              <a:gd name="T14" fmla="*/ 259048117 w 417"/>
              <a:gd name="T15" fmla="*/ 0 h 114"/>
              <a:gd name="T16" fmla="*/ 339789113 w 417"/>
              <a:gd name="T17" fmla="*/ 0 h 114"/>
              <a:gd name="T18" fmla="*/ 339789113 w 417"/>
              <a:gd name="T19" fmla="*/ 198493650 h 114"/>
              <a:gd name="T20" fmla="*/ 423895846 w 417"/>
              <a:gd name="T21" fmla="*/ 198493650 h 114"/>
              <a:gd name="T22" fmla="*/ 423895846 w 417"/>
              <a:gd name="T23" fmla="*/ 0 h 114"/>
              <a:gd name="T24" fmla="*/ 504636956 w 417"/>
              <a:gd name="T25" fmla="*/ 0 h 114"/>
              <a:gd name="T26" fmla="*/ 504636956 w 417"/>
              <a:gd name="T27" fmla="*/ 198493650 h 114"/>
              <a:gd name="T28" fmla="*/ 588743689 w 417"/>
              <a:gd name="T29" fmla="*/ 198493650 h 114"/>
              <a:gd name="T30" fmla="*/ 588743689 w 417"/>
              <a:gd name="T31" fmla="*/ 0 h 114"/>
              <a:gd name="T32" fmla="*/ 669486519 w 417"/>
              <a:gd name="T33" fmla="*/ 0 h 114"/>
              <a:gd name="T34" fmla="*/ 669486519 w 417"/>
              <a:gd name="T35" fmla="*/ 198493650 h 114"/>
              <a:gd name="T36" fmla="*/ 753591417 w 417"/>
              <a:gd name="T37" fmla="*/ 198493650 h 114"/>
              <a:gd name="T38" fmla="*/ 753591417 w 417"/>
              <a:gd name="T39" fmla="*/ 0 h 114"/>
              <a:gd name="T40" fmla="*/ 834334247 w 417"/>
              <a:gd name="T41" fmla="*/ 0 h 114"/>
              <a:gd name="T42" fmla="*/ 834334247 w 417"/>
              <a:gd name="T43" fmla="*/ 198493650 h 114"/>
              <a:gd name="T44" fmla="*/ 918440980 w 417"/>
              <a:gd name="T45" fmla="*/ 198493650 h 114"/>
              <a:gd name="T46" fmla="*/ 918440980 w 417"/>
              <a:gd name="T47" fmla="*/ 0 h 114"/>
              <a:gd name="T48" fmla="*/ 999182205 w 417"/>
              <a:gd name="T49" fmla="*/ 0 h 114"/>
              <a:gd name="T50" fmla="*/ 999182205 w 417"/>
              <a:gd name="T51" fmla="*/ 198493650 h 114"/>
              <a:gd name="T52" fmla="*/ 1083288937 w 417"/>
              <a:gd name="T53" fmla="*/ 198493650 h 114"/>
              <a:gd name="T54" fmla="*/ 1083288937 w 417"/>
              <a:gd name="T55" fmla="*/ 0 h 114"/>
              <a:gd name="T56" fmla="*/ 1164031767 w 417"/>
              <a:gd name="T57" fmla="*/ 0 h 114"/>
              <a:gd name="T58" fmla="*/ 1164031767 w 417"/>
              <a:gd name="T59" fmla="*/ 198493650 h 114"/>
              <a:gd name="T60" fmla="*/ 1248136666 w 417"/>
              <a:gd name="T61" fmla="*/ 198493650 h 114"/>
              <a:gd name="T62" fmla="*/ 1248136666 w 417"/>
              <a:gd name="T63" fmla="*/ 0 h 114"/>
              <a:gd name="T64" fmla="*/ 1328879496 w 417"/>
              <a:gd name="T65" fmla="*/ 0 h 114"/>
              <a:gd name="T66" fmla="*/ 1328879496 w 417"/>
              <a:gd name="T67" fmla="*/ 198493650 h 114"/>
              <a:gd name="T68" fmla="*/ 1402892687 w 417"/>
              <a:gd name="T69" fmla="*/ 198493650 h 114"/>
              <a:gd name="T70" fmla="*/ 1402892687 w 417"/>
              <a:gd name="T71" fmla="*/ 383529765 h 114"/>
              <a:gd name="T72" fmla="*/ 47100151 w 417"/>
              <a:gd name="T73" fmla="*/ 380165839 h 114"/>
              <a:gd name="T74" fmla="*/ 0 w 417"/>
              <a:gd name="T75" fmla="*/ 349886845 h 11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17"/>
              <a:gd name="T115" fmla="*/ 0 h 114"/>
              <a:gd name="T116" fmla="*/ 417 w 417"/>
              <a:gd name="T117" fmla="*/ 114 h 11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17" h="114">
                <a:moveTo>
                  <a:pt x="0" y="104"/>
                </a:moveTo>
                <a:cubicBezTo>
                  <a:pt x="0" y="95"/>
                  <a:pt x="2" y="65"/>
                  <a:pt x="2" y="58"/>
                </a:cubicBezTo>
                <a:cubicBezTo>
                  <a:pt x="7" y="51"/>
                  <a:pt x="24" y="69"/>
                  <a:pt x="28" y="59"/>
                </a:cubicBezTo>
                <a:lnTo>
                  <a:pt x="28" y="0"/>
                </a:lnTo>
                <a:lnTo>
                  <a:pt x="52" y="0"/>
                </a:lnTo>
                <a:lnTo>
                  <a:pt x="52" y="59"/>
                </a:lnTo>
                <a:lnTo>
                  <a:pt x="77" y="59"/>
                </a:lnTo>
                <a:lnTo>
                  <a:pt x="77" y="0"/>
                </a:lnTo>
                <a:lnTo>
                  <a:pt x="101" y="0"/>
                </a:lnTo>
                <a:lnTo>
                  <a:pt x="101" y="59"/>
                </a:lnTo>
                <a:lnTo>
                  <a:pt x="126" y="59"/>
                </a:lnTo>
                <a:lnTo>
                  <a:pt x="126" y="0"/>
                </a:lnTo>
                <a:lnTo>
                  <a:pt x="150" y="0"/>
                </a:lnTo>
                <a:lnTo>
                  <a:pt x="150" y="59"/>
                </a:lnTo>
                <a:lnTo>
                  <a:pt x="175" y="59"/>
                </a:lnTo>
                <a:lnTo>
                  <a:pt x="175" y="0"/>
                </a:lnTo>
                <a:lnTo>
                  <a:pt x="199" y="0"/>
                </a:lnTo>
                <a:lnTo>
                  <a:pt x="199" y="59"/>
                </a:lnTo>
                <a:lnTo>
                  <a:pt x="224" y="59"/>
                </a:lnTo>
                <a:lnTo>
                  <a:pt x="224" y="0"/>
                </a:lnTo>
                <a:lnTo>
                  <a:pt x="248" y="0"/>
                </a:lnTo>
                <a:lnTo>
                  <a:pt x="248" y="59"/>
                </a:lnTo>
                <a:lnTo>
                  <a:pt x="273" y="59"/>
                </a:lnTo>
                <a:lnTo>
                  <a:pt x="273" y="0"/>
                </a:lnTo>
                <a:lnTo>
                  <a:pt x="297" y="0"/>
                </a:lnTo>
                <a:lnTo>
                  <a:pt x="297" y="59"/>
                </a:lnTo>
                <a:lnTo>
                  <a:pt x="322" y="59"/>
                </a:lnTo>
                <a:lnTo>
                  <a:pt x="322" y="0"/>
                </a:lnTo>
                <a:lnTo>
                  <a:pt x="346" y="0"/>
                </a:lnTo>
                <a:lnTo>
                  <a:pt x="346" y="59"/>
                </a:lnTo>
                <a:lnTo>
                  <a:pt x="371" y="59"/>
                </a:lnTo>
                <a:lnTo>
                  <a:pt x="371" y="0"/>
                </a:lnTo>
                <a:lnTo>
                  <a:pt x="395" y="0"/>
                </a:lnTo>
                <a:lnTo>
                  <a:pt x="395" y="59"/>
                </a:lnTo>
                <a:lnTo>
                  <a:pt x="417" y="59"/>
                </a:lnTo>
                <a:lnTo>
                  <a:pt x="417" y="114"/>
                </a:lnTo>
                <a:lnTo>
                  <a:pt x="14" y="113"/>
                </a:lnTo>
                <a:cubicBezTo>
                  <a:pt x="9" y="110"/>
                  <a:pt x="0" y="110"/>
                  <a:pt x="0" y="104"/>
                </a:cubicBezTo>
                <a:close/>
              </a:path>
            </a:pathLst>
          </a:cu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8" name="Isosceles Triangle 154"/>
          <p:cNvSpPr>
            <a:spLocks noChangeArrowheads="1"/>
          </p:cNvSpPr>
          <p:nvPr/>
        </p:nvSpPr>
        <p:spPr bwMode="auto">
          <a:xfrm>
            <a:off x="4598282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9" name="Isosceles Triangle 155"/>
          <p:cNvSpPr>
            <a:spLocks noChangeArrowheads="1"/>
          </p:cNvSpPr>
          <p:nvPr/>
        </p:nvSpPr>
        <p:spPr bwMode="auto">
          <a:xfrm>
            <a:off x="4720520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" name="Isosceles Triangle 156"/>
          <p:cNvSpPr>
            <a:spLocks noChangeArrowheads="1"/>
          </p:cNvSpPr>
          <p:nvPr/>
        </p:nvSpPr>
        <p:spPr bwMode="auto">
          <a:xfrm>
            <a:off x="4844345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1" name="Isosceles Triangle 157"/>
          <p:cNvSpPr>
            <a:spLocks noChangeArrowheads="1"/>
          </p:cNvSpPr>
          <p:nvPr/>
        </p:nvSpPr>
        <p:spPr bwMode="auto">
          <a:xfrm>
            <a:off x="4966582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2" name="Isosceles Triangle 158"/>
          <p:cNvSpPr>
            <a:spLocks noChangeArrowheads="1"/>
          </p:cNvSpPr>
          <p:nvPr/>
        </p:nvSpPr>
        <p:spPr bwMode="auto">
          <a:xfrm>
            <a:off x="5090407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3" name="Freeform 53"/>
          <p:cNvSpPr>
            <a:spLocks noChangeAspect="1"/>
          </p:cNvSpPr>
          <p:nvPr/>
        </p:nvSpPr>
        <p:spPr bwMode="auto">
          <a:xfrm>
            <a:off x="4609401" y="5273425"/>
            <a:ext cx="613821" cy="228600"/>
          </a:xfrm>
          <a:custGeom>
            <a:avLst/>
            <a:gdLst>
              <a:gd name="T0" fmla="*/ 0 w 417"/>
              <a:gd name="T1" fmla="*/ 349886845 h 114"/>
              <a:gd name="T2" fmla="*/ 6727807 w 417"/>
              <a:gd name="T3" fmla="*/ 195129725 h 114"/>
              <a:gd name="T4" fmla="*/ 94198469 w 417"/>
              <a:gd name="T5" fmla="*/ 198493650 h 114"/>
              <a:gd name="T6" fmla="*/ 94198469 w 417"/>
              <a:gd name="T7" fmla="*/ 0 h 114"/>
              <a:gd name="T8" fmla="*/ 174941327 w 417"/>
              <a:gd name="T9" fmla="*/ 0 h 114"/>
              <a:gd name="T10" fmla="*/ 174941327 w 417"/>
              <a:gd name="T11" fmla="*/ 198493650 h 114"/>
              <a:gd name="T12" fmla="*/ 259048117 w 417"/>
              <a:gd name="T13" fmla="*/ 198493650 h 114"/>
              <a:gd name="T14" fmla="*/ 259048117 w 417"/>
              <a:gd name="T15" fmla="*/ 0 h 114"/>
              <a:gd name="T16" fmla="*/ 339789113 w 417"/>
              <a:gd name="T17" fmla="*/ 0 h 114"/>
              <a:gd name="T18" fmla="*/ 339789113 w 417"/>
              <a:gd name="T19" fmla="*/ 198493650 h 114"/>
              <a:gd name="T20" fmla="*/ 423895846 w 417"/>
              <a:gd name="T21" fmla="*/ 198493650 h 114"/>
              <a:gd name="T22" fmla="*/ 423895846 w 417"/>
              <a:gd name="T23" fmla="*/ 0 h 114"/>
              <a:gd name="T24" fmla="*/ 504636956 w 417"/>
              <a:gd name="T25" fmla="*/ 0 h 114"/>
              <a:gd name="T26" fmla="*/ 504636956 w 417"/>
              <a:gd name="T27" fmla="*/ 198493650 h 114"/>
              <a:gd name="T28" fmla="*/ 588743689 w 417"/>
              <a:gd name="T29" fmla="*/ 198493650 h 114"/>
              <a:gd name="T30" fmla="*/ 588743689 w 417"/>
              <a:gd name="T31" fmla="*/ 0 h 114"/>
              <a:gd name="T32" fmla="*/ 669486519 w 417"/>
              <a:gd name="T33" fmla="*/ 0 h 114"/>
              <a:gd name="T34" fmla="*/ 669486519 w 417"/>
              <a:gd name="T35" fmla="*/ 198493650 h 114"/>
              <a:gd name="T36" fmla="*/ 753591417 w 417"/>
              <a:gd name="T37" fmla="*/ 198493650 h 114"/>
              <a:gd name="T38" fmla="*/ 753591417 w 417"/>
              <a:gd name="T39" fmla="*/ 0 h 114"/>
              <a:gd name="T40" fmla="*/ 834334247 w 417"/>
              <a:gd name="T41" fmla="*/ 0 h 114"/>
              <a:gd name="T42" fmla="*/ 834334247 w 417"/>
              <a:gd name="T43" fmla="*/ 198493650 h 114"/>
              <a:gd name="T44" fmla="*/ 918440980 w 417"/>
              <a:gd name="T45" fmla="*/ 198493650 h 114"/>
              <a:gd name="T46" fmla="*/ 918440980 w 417"/>
              <a:gd name="T47" fmla="*/ 0 h 114"/>
              <a:gd name="T48" fmla="*/ 999182205 w 417"/>
              <a:gd name="T49" fmla="*/ 0 h 114"/>
              <a:gd name="T50" fmla="*/ 999182205 w 417"/>
              <a:gd name="T51" fmla="*/ 198493650 h 114"/>
              <a:gd name="T52" fmla="*/ 1083288937 w 417"/>
              <a:gd name="T53" fmla="*/ 198493650 h 114"/>
              <a:gd name="T54" fmla="*/ 1083288937 w 417"/>
              <a:gd name="T55" fmla="*/ 0 h 114"/>
              <a:gd name="T56" fmla="*/ 1164031767 w 417"/>
              <a:gd name="T57" fmla="*/ 0 h 114"/>
              <a:gd name="T58" fmla="*/ 1164031767 w 417"/>
              <a:gd name="T59" fmla="*/ 198493650 h 114"/>
              <a:gd name="T60" fmla="*/ 1248136666 w 417"/>
              <a:gd name="T61" fmla="*/ 198493650 h 114"/>
              <a:gd name="T62" fmla="*/ 1248136666 w 417"/>
              <a:gd name="T63" fmla="*/ 0 h 114"/>
              <a:gd name="T64" fmla="*/ 1328879496 w 417"/>
              <a:gd name="T65" fmla="*/ 0 h 114"/>
              <a:gd name="T66" fmla="*/ 1328879496 w 417"/>
              <a:gd name="T67" fmla="*/ 198493650 h 114"/>
              <a:gd name="T68" fmla="*/ 1402892687 w 417"/>
              <a:gd name="T69" fmla="*/ 198493650 h 114"/>
              <a:gd name="T70" fmla="*/ 1402892687 w 417"/>
              <a:gd name="T71" fmla="*/ 383529765 h 114"/>
              <a:gd name="T72" fmla="*/ 47100151 w 417"/>
              <a:gd name="T73" fmla="*/ 380165839 h 114"/>
              <a:gd name="T74" fmla="*/ 0 w 417"/>
              <a:gd name="T75" fmla="*/ 349886845 h 11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17"/>
              <a:gd name="T115" fmla="*/ 0 h 114"/>
              <a:gd name="T116" fmla="*/ 417 w 417"/>
              <a:gd name="T117" fmla="*/ 114 h 11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17" h="114">
                <a:moveTo>
                  <a:pt x="0" y="104"/>
                </a:moveTo>
                <a:cubicBezTo>
                  <a:pt x="0" y="95"/>
                  <a:pt x="2" y="65"/>
                  <a:pt x="2" y="58"/>
                </a:cubicBezTo>
                <a:cubicBezTo>
                  <a:pt x="7" y="51"/>
                  <a:pt x="24" y="69"/>
                  <a:pt x="28" y="59"/>
                </a:cubicBezTo>
                <a:lnTo>
                  <a:pt x="28" y="0"/>
                </a:lnTo>
                <a:lnTo>
                  <a:pt x="52" y="0"/>
                </a:lnTo>
                <a:lnTo>
                  <a:pt x="52" y="59"/>
                </a:lnTo>
                <a:lnTo>
                  <a:pt x="77" y="59"/>
                </a:lnTo>
                <a:lnTo>
                  <a:pt x="77" y="0"/>
                </a:lnTo>
                <a:lnTo>
                  <a:pt x="101" y="0"/>
                </a:lnTo>
                <a:lnTo>
                  <a:pt x="101" y="59"/>
                </a:lnTo>
                <a:lnTo>
                  <a:pt x="126" y="59"/>
                </a:lnTo>
                <a:lnTo>
                  <a:pt x="126" y="0"/>
                </a:lnTo>
                <a:lnTo>
                  <a:pt x="150" y="0"/>
                </a:lnTo>
                <a:lnTo>
                  <a:pt x="150" y="59"/>
                </a:lnTo>
                <a:lnTo>
                  <a:pt x="175" y="59"/>
                </a:lnTo>
                <a:lnTo>
                  <a:pt x="175" y="0"/>
                </a:lnTo>
                <a:lnTo>
                  <a:pt x="199" y="0"/>
                </a:lnTo>
                <a:lnTo>
                  <a:pt x="199" y="59"/>
                </a:lnTo>
                <a:lnTo>
                  <a:pt x="224" y="59"/>
                </a:lnTo>
                <a:lnTo>
                  <a:pt x="224" y="0"/>
                </a:lnTo>
                <a:lnTo>
                  <a:pt x="248" y="0"/>
                </a:lnTo>
                <a:lnTo>
                  <a:pt x="248" y="59"/>
                </a:lnTo>
                <a:lnTo>
                  <a:pt x="273" y="59"/>
                </a:lnTo>
                <a:lnTo>
                  <a:pt x="273" y="0"/>
                </a:lnTo>
                <a:lnTo>
                  <a:pt x="297" y="0"/>
                </a:lnTo>
                <a:lnTo>
                  <a:pt x="297" y="59"/>
                </a:lnTo>
                <a:lnTo>
                  <a:pt x="322" y="59"/>
                </a:lnTo>
                <a:lnTo>
                  <a:pt x="322" y="0"/>
                </a:lnTo>
                <a:lnTo>
                  <a:pt x="346" y="0"/>
                </a:lnTo>
                <a:lnTo>
                  <a:pt x="346" y="59"/>
                </a:lnTo>
                <a:lnTo>
                  <a:pt x="371" y="59"/>
                </a:lnTo>
                <a:lnTo>
                  <a:pt x="371" y="0"/>
                </a:lnTo>
                <a:lnTo>
                  <a:pt x="395" y="0"/>
                </a:lnTo>
                <a:lnTo>
                  <a:pt x="395" y="59"/>
                </a:lnTo>
                <a:lnTo>
                  <a:pt x="417" y="59"/>
                </a:lnTo>
                <a:lnTo>
                  <a:pt x="417" y="114"/>
                </a:lnTo>
                <a:lnTo>
                  <a:pt x="14" y="113"/>
                </a:lnTo>
                <a:cubicBezTo>
                  <a:pt x="9" y="110"/>
                  <a:pt x="0" y="110"/>
                  <a:pt x="0" y="104"/>
                </a:cubicBezTo>
                <a:close/>
              </a:path>
            </a:pathLst>
          </a:cu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24" name="AutoShape 72"/>
          <p:cNvSpPr>
            <a:spLocks noChangeArrowheads="1"/>
          </p:cNvSpPr>
          <p:nvPr/>
        </p:nvSpPr>
        <p:spPr bwMode="auto">
          <a:xfrm>
            <a:off x="2862084" y="5873299"/>
            <a:ext cx="608012" cy="434975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300" b="1">
                <a:solidFill>
                  <a:schemeClr val="bg1"/>
                </a:solidFill>
              </a:rPr>
              <a:t>xPDM</a:t>
            </a:r>
          </a:p>
        </p:txBody>
      </p:sp>
      <p:grpSp>
        <p:nvGrpSpPr>
          <p:cNvPr id="25" name="Group 80"/>
          <p:cNvGrpSpPr>
            <a:grpSpLocks noChangeAspect="1"/>
          </p:cNvGrpSpPr>
          <p:nvPr/>
        </p:nvGrpSpPr>
        <p:grpSpPr bwMode="auto">
          <a:xfrm>
            <a:off x="3058934" y="5509761"/>
            <a:ext cx="223837" cy="352425"/>
            <a:chOff x="5489595" y="1685982"/>
            <a:chExt cx="250825" cy="774700"/>
          </a:xfrm>
        </p:grpSpPr>
        <p:sp>
          <p:nvSpPr>
            <p:cNvPr id="26" name="Rectangle 29"/>
            <p:cNvSpPr>
              <a:spLocks noChangeArrowheads="1"/>
            </p:cNvSpPr>
            <p:nvPr/>
          </p:nvSpPr>
          <p:spPr bwMode="gray">
            <a:xfrm flipV="1">
              <a:off x="5489595" y="2363844"/>
              <a:ext cx="250825" cy="96838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7" name="Rectangle 30"/>
            <p:cNvSpPr>
              <a:spLocks noChangeArrowheads="1"/>
            </p:cNvSpPr>
            <p:nvPr/>
          </p:nvSpPr>
          <p:spPr bwMode="gray">
            <a:xfrm flipV="1">
              <a:off x="5543570" y="2286057"/>
              <a:ext cx="141287" cy="88900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gray">
            <a:xfrm flipV="1">
              <a:off x="5500707" y="1685982"/>
              <a:ext cx="239713" cy="88900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9" name="Rectangle 32"/>
            <p:cNvSpPr>
              <a:spLocks noChangeArrowheads="1"/>
            </p:cNvSpPr>
            <p:nvPr/>
          </p:nvSpPr>
          <p:spPr bwMode="gray">
            <a:xfrm flipV="1">
              <a:off x="5559445" y="1773294"/>
              <a:ext cx="127000" cy="88900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0" name="Line 33"/>
            <p:cNvSpPr>
              <a:spLocks noChangeShapeType="1"/>
            </p:cNvSpPr>
            <p:nvPr/>
          </p:nvSpPr>
          <p:spPr bwMode="gray">
            <a:xfrm flipV="1">
              <a:off x="5610245" y="1862194"/>
              <a:ext cx="0" cy="56673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31" name="AutoShape 72"/>
          <p:cNvSpPr>
            <a:spLocks noChangeArrowheads="1"/>
          </p:cNvSpPr>
          <p:nvPr/>
        </p:nvSpPr>
        <p:spPr bwMode="auto">
          <a:xfrm>
            <a:off x="3729741" y="5873299"/>
            <a:ext cx="606425" cy="434975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300" b="1">
                <a:solidFill>
                  <a:schemeClr val="bg1"/>
                </a:solidFill>
              </a:rPr>
              <a:t>ERP</a:t>
            </a:r>
          </a:p>
        </p:txBody>
      </p:sp>
      <p:grpSp>
        <p:nvGrpSpPr>
          <p:cNvPr id="32" name="Group 89"/>
          <p:cNvGrpSpPr>
            <a:grpSpLocks noChangeAspect="1"/>
          </p:cNvGrpSpPr>
          <p:nvPr/>
        </p:nvGrpSpPr>
        <p:grpSpPr bwMode="auto">
          <a:xfrm>
            <a:off x="3926591" y="5509761"/>
            <a:ext cx="223838" cy="352425"/>
            <a:chOff x="5489595" y="1685982"/>
            <a:chExt cx="250825" cy="774700"/>
          </a:xfrm>
        </p:grpSpPr>
        <p:sp>
          <p:nvSpPr>
            <p:cNvPr id="33" name="Rectangle 29"/>
            <p:cNvSpPr>
              <a:spLocks noChangeArrowheads="1"/>
            </p:cNvSpPr>
            <p:nvPr/>
          </p:nvSpPr>
          <p:spPr bwMode="gray">
            <a:xfrm flipV="1">
              <a:off x="5489595" y="2363844"/>
              <a:ext cx="250825" cy="96838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gray">
            <a:xfrm flipV="1">
              <a:off x="5543570" y="2286057"/>
              <a:ext cx="141287" cy="88900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gray">
            <a:xfrm flipV="1">
              <a:off x="5500707" y="1685982"/>
              <a:ext cx="239713" cy="88900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gray">
            <a:xfrm flipV="1">
              <a:off x="5559445" y="1773294"/>
              <a:ext cx="127000" cy="88900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gray">
            <a:xfrm flipV="1">
              <a:off x="5610245" y="1862194"/>
              <a:ext cx="0" cy="56673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38" name="AutoShape 72"/>
          <p:cNvSpPr>
            <a:spLocks noChangeArrowheads="1"/>
          </p:cNvSpPr>
          <p:nvPr/>
        </p:nvSpPr>
        <p:spPr bwMode="auto">
          <a:xfrm>
            <a:off x="4598282" y="5873299"/>
            <a:ext cx="608013" cy="434975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300" b="1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39" name="Group 96"/>
          <p:cNvGrpSpPr>
            <a:grpSpLocks noChangeAspect="1"/>
          </p:cNvGrpSpPr>
          <p:nvPr/>
        </p:nvGrpSpPr>
        <p:grpSpPr bwMode="auto">
          <a:xfrm>
            <a:off x="4795132" y="5509761"/>
            <a:ext cx="223838" cy="352425"/>
            <a:chOff x="5489595" y="1685982"/>
            <a:chExt cx="250825" cy="774700"/>
          </a:xfrm>
        </p:grpSpPr>
        <p:sp>
          <p:nvSpPr>
            <p:cNvPr id="40" name="Rectangle 29"/>
            <p:cNvSpPr>
              <a:spLocks noChangeArrowheads="1"/>
            </p:cNvSpPr>
            <p:nvPr/>
          </p:nvSpPr>
          <p:spPr bwMode="gray">
            <a:xfrm flipV="1">
              <a:off x="5489595" y="2363844"/>
              <a:ext cx="250825" cy="96838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41" name="Rectangle 30"/>
            <p:cNvSpPr>
              <a:spLocks noChangeArrowheads="1"/>
            </p:cNvSpPr>
            <p:nvPr/>
          </p:nvSpPr>
          <p:spPr bwMode="gray">
            <a:xfrm flipV="1">
              <a:off x="5543570" y="2286057"/>
              <a:ext cx="141287" cy="88900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gray">
            <a:xfrm flipV="1">
              <a:off x="5500707" y="1685982"/>
              <a:ext cx="239713" cy="88900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43" name="Rectangle 32"/>
            <p:cNvSpPr>
              <a:spLocks noChangeArrowheads="1"/>
            </p:cNvSpPr>
            <p:nvPr/>
          </p:nvSpPr>
          <p:spPr bwMode="gray">
            <a:xfrm flipV="1">
              <a:off x="5559445" y="1773294"/>
              <a:ext cx="127000" cy="88900"/>
            </a:xfrm>
            <a:prstGeom prst="rect">
              <a:avLst/>
            </a:prstGeom>
            <a:solidFill>
              <a:schemeClr val="accent2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44" name="Line 33"/>
            <p:cNvSpPr>
              <a:spLocks noChangeShapeType="1"/>
            </p:cNvSpPr>
            <p:nvPr/>
          </p:nvSpPr>
          <p:spPr bwMode="gray">
            <a:xfrm flipV="1">
              <a:off x="5610245" y="1862194"/>
              <a:ext cx="0" cy="56673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45" name="TextBox 55"/>
          <p:cNvSpPr txBox="1">
            <a:spLocks noChangeArrowheads="1"/>
          </p:cNvSpPr>
          <p:nvPr/>
        </p:nvSpPr>
        <p:spPr bwMode="auto">
          <a:xfrm>
            <a:off x="5269053" y="2845338"/>
            <a:ext cx="13430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600" dirty="0">
                <a:solidFill>
                  <a:schemeClr val="tx1"/>
                </a:solidFill>
              </a:rPr>
              <a:t>Enterprise</a:t>
            </a:r>
          </a:p>
        </p:txBody>
      </p:sp>
      <p:sp>
        <p:nvSpPr>
          <p:cNvPr id="52" name="Isosceles Triangle 154"/>
          <p:cNvSpPr>
            <a:spLocks noChangeArrowheads="1"/>
          </p:cNvSpPr>
          <p:nvPr/>
        </p:nvSpPr>
        <p:spPr bwMode="auto">
          <a:xfrm>
            <a:off x="2892246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53" name="Isosceles Triangle 155"/>
          <p:cNvSpPr>
            <a:spLocks noChangeArrowheads="1"/>
          </p:cNvSpPr>
          <p:nvPr/>
        </p:nvSpPr>
        <p:spPr bwMode="auto">
          <a:xfrm>
            <a:off x="3014484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54" name="Isosceles Triangle 156"/>
          <p:cNvSpPr>
            <a:spLocks noChangeArrowheads="1"/>
          </p:cNvSpPr>
          <p:nvPr/>
        </p:nvSpPr>
        <p:spPr bwMode="auto">
          <a:xfrm>
            <a:off x="3138309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55" name="Isosceles Triangle 157"/>
          <p:cNvSpPr>
            <a:spLocks noChangeArrowheads="1"/>
          </p:cNvSpPr>
          <p:nvPr/>
        </p:nvSpPr>
        <p:spPr bwMode="auto">
          <a:xfrm>
            <a:off x="3260546" y="5273224"/>
            <a:ext cx="85725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56" name="Isosceles Triangle 158"/>
          <p:cNvSpPr>
            <a:spLocks noChangeArrowheads="1"/>
          </p:cNvSpPr>
          <p:nvPr/>
        </p:nvSpPr>
        <p:spPr bwMode="auto">
          <a:xfrm>
            <a:off x="3384371" y="5273224"/>
            <a:ext cx="84138" cy="92075"/>
          </a:xfrm>
          <a:prstGeom prst="triangle">
            <a:avLst>
              <a:gd name="adj" fmla="val 50000"/>
            </a:avLst>
          </a:prstGeom>
          <a:noFill/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57" name="Freeform 53"/>
          <p:cNvSpPr>
            <a:spLocks noChangeAspect="1"/>
          </p:cNvSpPr>
          <p:nvPr/>
        </p:nvSpPr>
        <p:spPr bwMode="auto">
          <a:xfrm>
            <a:off x="2881141" y="5273425"/>
            <a:ext cx="613821" cy="228600"/>
          </a:xfrm>
          <a:custGeom>
            <a:avLst/>
            <a:gdLst>
              <a:gd name="T0" fmla="*/ 0 w 417"/>
              <a:gd name="T1" fmla="*/ 349886845 h 114"/>
              <a:gd name="T2" fmla="*/ 6727807 w 417"/>
              <a:gd name="T3" fmla="*/ 195129725 h 114"/>
              <a:gd name="T4" fmla="*/ 94198469 w 417"/>
              <a:gd name="T5" fmla="*/ 198493650 h 114"/>
              <a:gd name="T6" fmla="*/ 94198469 w 417"/>
              <a:gd name="T7" fmla="*/ 0 h 114"/>
              <a:gd name="T8" fmla="*/ 174941327 w 417"/>
              <a:gd name="T9" fmla="*/ 0 h 114"/>
              <a:gd name="T10" fmla="*/ 174941327 w 417"/>
              <a:gd name="T11" fmla="*/ 198493650 h 114"/>
              <a:gd name="T12" fmla="*/ 259048117 w 417"/>
              <a:gd name="T13" fmla="*/ 198493650 h 114"/>
              <a:gd name="T14" fmla="*/ 259048117 w 417"/>
              <a:gd name="T15" fmla="*/ 0 h 114"/>
              <a:gd name="T16" fmla="*/ 339789113 w 417"/>
              <a:gd name="T17" fmla="*/ 0 h 114"/>
              <a:gd name="T18" fmla="*/ 339789113 w 417"/>
              <a:gd name="T19" fmla="*/ 198493650 h 114"/>
              <a:gd name="T20" fmla="*/ 423895846 w 417"/>
              <a:gd name="T21" fmla="*/ 198493650 h 114"/>
              <a:gd name="T22" fmla="*/ 423895846 w 417"/>
              <a:gd name="T23" fmla="*/ 0 h 114"/>
              <a:gd name="T24" fmla="*/ 504636956 w 417"/>
              <a:gd name="T25" fmla="*/ 0 h 114"/>
              <a:gd name="T26" fmla="*/ 504636956 w 417"/>
              <a:gd name="T27" fmla="*/ 198493650 h 114"/>
              <a:gd name="T28" fmla="*/ 588743689 w 417"/>
              <a:gd name="T29" fmla="*/ 198493650 h 114"/>
              <a:gd name="T30" fmla="*/ 588743689 w 417"/>
              <a:gd name="T31" fmla="*/ 0 h 114"/>
              <a:gd name="T32" fmla="*/ 669486519 w 417"/>
              <a:gd name="T33" fmla="*/ 0 h 114"/>
              <a:gd name="T34" fmla="*/ 669486519 w 417"/>
              <a:gd name="T35" fmla="*/ 198493650 h 114"/>
              <a:gd name="T36" fmla="*/ 753591417 w 417"/>
              <a:gd name="T37" fmla="*/ 198493650 h 114"/>
              <a:gd name="T38" fmla="*/ 753591417 w 417"/>
              <a:gd name="T39" fmla="*/ 0 h 114"/>
              <a:gd name="T40" fmla="*/ 834334247 w 417"/>
              <a:gd name="T41" fmla="*/ 0 h 114"/>
              <a:gd name="T42" fmla="*/ 834334247 w 417"/>
              <a:gd name="T43" fmla="*/ 198493650 h 114"/>
              <a:gd name="T44" fmla="*/ 918440980 w 417"/>
              <a:gd name="T45" fmla="*/ 198493650 h 114"/>
              <a:gd name="T46" fmla="*/ 918440980 w 417"/>
              <a:gd name="T47" fmla="*/ 0 h 114"/>
              <a:gd name="T48" fmla="*/ 999182205 w 417"/>
              <a:gd name="T49" fmla="*/ 0 h 114"/>
              <a:gd name="T50" fmla="*/ 999182205 w 417"/>
              <a:gd name="T51" fmla="*/ 198493650 h 114"/>
              <a:gd name="T52" fmla="*/ 1083288937 w 417"/>
              <a:gd name="T53" fmla="*/ 198493650 h 114"/>
              <a:gd name="T54" fmla="*/ 1083288937 w 417"/>
              <a:gd name="T55" fmla="*/ 0 h 114"/>
              <a:gd name="T56" fmla="*/ 1164031767 w 417"/>
              <a:gd name="T57" fmla="*/ 0 h 114"/>
              <a:gd name="T58" fmla="*/ 1164031767 w 417"/>
              <a:gd name="T59" fmla="*/ 198493650 h 114"/>
              <a:gd name="T60" fmla="*/ 1248136666 w 417"/>
              <a:gd name="T61" fmla="*/ 198493650 h 114"/>
              <a:gd name="T62" fmla="*/ 1248136666 w 417"/>
              <a:gd name="T63" fmla="*/ 0 h 114"/>
              <a:gd name="T64" fmla="*/ 1328879496 w 417"/>
              <a:gd name="T65" fmla="*/ 0 h 114"/>
              <a:gd name="T66" fmla="*/ 1328879496 w 417"/>
              <a:gd name="T67" fmla="*/ 198493650 h 114"/>
              <a:gd name="T68" fmla="*/ 1402892687 w 417"/>
              <a:gd name="T69" fmla="*/ 198493650 h 114"/>
              <a:gd name="T70" fmla="*/ 1402892687 w 417"/>
              <a:gd name="T71" fmla="*/ 383529765 h 114"/>
              <a:gd name="T72" fmla="*/ 47100151 w 417"/>
              <a:gd name="T73" fmla="*/ 380165839 h 114"/>
              <a:gd name="T74" fmla="*/ 0 w 417"/>
              <a:gd name="T75" fmla="*/ 349886845 h 11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17"/>
              <a:gd name="T115" fmla="*/ 0 h 114"/>
              <a:gd name="T116" fmla="*/ 417 w 417"/>
              <a:gd name="T117" fmla="*/ 114 h 11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17" h="114">
                <a:moveTo>
                  <a:pt x="0" y="104"/>
                </a:moveTo>
                <a:cubicBezTo>
                  <a:pt x="0" y="95"/>
                  <a:pt x="2" y="65"/>
                  <a:pt x="2" y="58"/>
                </a:cubicBezTo>
                <a:cubicBezTo>
                  <a:pt x="7" y="51"/>
                  <a:pt x="24" y="69"/>
                  <a:pt x="28" y="59"/>
                </a:cubicBezTo>
                <a:lnTo>
                  <a:pt x="28" y="0"/>
                </a:lnTo>
                <a:lnTo>
                  <a:pt x="52" y="0"/>
                </a:lnTo>
                <a:lnTo>
                  <a:pt x="52" y="59"/>
                </a:lnTo>
                <a:lnTo>
                  <a:pt x="77" y="59"/>
                </a:lnTo>
                <a:lnTo>
                  <a:pt x="77" y="0"/>
                </a:lnTo>
                <a:lnTo>
                  <a:pt x="101" y="0"/>
                </a:lnTo>
                <a:lnTo>
                  <a:pt x="101" y="59"/>
                </a:lnTo>
                <a:lnTo>
                  <a:pt x="126" y="59"/>
                </a:lnTo>
                <a:lnTo>
                  <a:pt x="126" y="0"/>
                </a:lnTo>
                <a:lnTo>
                  <a:pt x="150" y="0"/>
                </a:lnTo>
                <a:lnTo>
                  <a:pt x="150" y="59"/>
                </a:lnTo>
                <a:lnTo>
                  <a:pt x="175" y="59"/>
                </a:lnTo>
                <a:lnTo>
                  <a:pt x="175" y="0"/>
                </a:lnTo>
                <a:lnTo>
                  <a:pt x="199" y="0"/>
                </a:lnTo>
                <a:lnTo>
                  <a:pt x="199" y="59"/>
                </a:lnTo>
                <a:lnTo>
                  <a:pt x="224" y="59"/>
                </a:lnTo>
                <a:lnTo>
                  <a:pt x="224" y="0"/>
                </a:lnTo>
                <a:lnTo>
                  <a:pt x="248" y="0"/>
                </a:lnTo>
                <a:lnTo>
                  <a:pt x="248" y="59"/>
                </a:lnTo>
                <a:lnTo>
                  <a:pt x="273" y="59"/>
                </a:lnTo>
                <a:lnTo>
                  <a:pt x="273" y="0"/>
                </a:lnTo>
                <a:lnTo>
                  <a:pt x="297" y="0"/>
                </a:lnTo>
                <a:lnTo>
                  <a:pt x="297" y="59"/>
                </a:lnTo>
                <a:lnTo>
                  <a:pt x="322" y="59"/>
                </a:lnTo>
                <a:lnTo>
                  <a:pt x="322" y="0"/>
                </a:lnTo>
                <a:lnTo>
                  <a:pt x="346" y="0"/>
                </a:lnTo>
                <a:lnTo>
                  <a:pt x="346" y="59"/>
                </a:lnTo>
                <a:lnTo>
                  <a:pt x="371" y="59"/>
                </a:lnTo>
                <a:lnTo>
                  <a:pt x="371" y="0"/>
                </a:lnTo>
                <a:lnTo>
                  <a:pt x="395" y="0"/>
                </a:lnTo>
                <a:lnTo>
                  <a:pt x="395" y="59"/>
                </a:lnTo>
                <a:lnTo>
                  <a:pt x="417" y="59"/>
                </a:lnTo>
                <a:lnTo>
                  <a:pt x="417" y="114"/>
                </a:lnTo>
                <a:lnTo>
                  <a:pt x="14" y="113"/>
                </a:lnTo>
                <a:cubicBezTo>
                  <a:pt x="9" y="110"/>
                  <a:pt x="0" y="110"/>
                  <a:pt x="0" y="104"/>
                </a:cubicBezTo>
                <a:close/>
              </a:path>
            </a:pathLst>
          </a:cu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61" name="Line Callout 2 60"/>
          <p:cNvSpPr/>
          <p:nvPr/>
        </p:nvSpPr>
        <p:spPr bwMode="auto">
          <a:xfrm>
            <a:off x="6667500" y="4051375"/>
            <a:ext cx="2206336" cy="809625"/>
          </a:xfrm>
          <a:prstGeom prst="borderCallout2">
            <a:avLst>
              <a:gd name="adj1" fmla="val 14464"/>
              <a:gd name="adj2" fmla="val 3161"/>
              <a:gd name="adj3" fmla="val 18750"/>
              <a:gd name="adj4" fmla="val -16667"/>
              <a:gd name="adj5" fmla="val 131072"/>
              <a:gd name="adj6" fmla="val -116896"/>
            </a:avLst>
          </a:prstGeom>
          <a:solidFill>
            <a:schemeClr val="bg1">
              <a:lumMod val="95000"/>
              <a:alpha val="94902"/>
            </a:schemeClr>
          </a:solidFill>
          <a:ln w="3175" algn="ctr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defRPr/>
            </a:pPr>
            <a:r>
              <a:rPr lang="en-US" sz="1400" b="1" dirty="0">
                <a:solidFill>
                  <a:srgbClr val="FF0000"/>
                </a:solidFill>
              </a:rPr>
              <a:t>Customer can use DS or Partners connectors or develop their own with the Tool-kit</a:t>
            </a:r>
          </a:p>
        </p:txBody>
      </p:sp>
      <p:sp>
        <p:nvSpPr>
          <p:cNvPr id="62" name="Line Callout 2 61"/>
          <p:cNvSpPr/>
          <p:nvPr/>
        </p:nvSpPr>
        <p:spPr bwMode="auto">
          <a:xfrm>
            <a:off x="6678613" y="2955827"/>
            <a:ext cx="2195223" cy="809625"/>
          </a:xfrm>
          <a:prstGeom prst="borderCallout2">
            <a:avLst>
              <a:gd name="adj1" fmla="val 14464"/>
              <a:gd name="adj2" fmla="val 3161"/>
              <a:gd name="adj3" fmla="val 18750"/>
              <a:gd name="adj4" fmla="val -16667"/>
              <a:gd name="adj5" fmla="val 174541"/>
              <a:gd name="adj6" fmla="val -115731"/>
            </a:avLst>
          </a:prstGeom>
          <a:solidFill>
            <a:schemeClr val="bg1">
              <a:lumMod val="95000"/>
              <a:alpha val="94902"/>
            </a:schemeClr>
          </a:solidFill>
          <a:ln w="3175" algn="ctr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defRPr/>
            </a:pPr>
            <a:r>
              <a:rPr lang="en-US" sz="1400" b="1" dirty="0">
                <a:solidFill>
                  <a:srgbClr val="FF0000"/>
                </a:solidFill>
              </a:rPr>
              <a:t>DS </a:t>
            </a:r>
            <a:r>
              <a:rPr lang="en-US" sz="1400" b="1" dirty="0" smtClean="0">
                <a:solidFill>
                  <a:srgbClr val="FF0000"/>
                </a:solidFill>
              </a:rPr>
              <a:t>Orchestration engine  relying on                 IBM/MS middleware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63" name="Line Callout 2 62"/>
          <p:cNvSpPr/>
          <p:nvPr/>
        </p:nvSpPr>
        <p:spPr bwMode="auto">
          <a:xfrm>
            <a:off x="6680200" y="5000172"/>
            <a:ext cx="2014538" cy="811212"/>
          </a:xfrm>
          <a:prstGeom prst="borderCallout2">
            <a:avLst>
              <a:gd name="adj1" fmla="val 14464"/>
              <a:gd name="adj2" fmla="val 3161"/>
              <a:gd name="adj3" fmla="val 18750"/>
              <a:gd name="adj4" fmla="val -16667"/>
              <a:gd name="adj5" fmla="val 49310"/>
              <a:gd name="adj6" fmla="val -71883"/>
            </a:avLst>
          </a:prstGeom>
          <a:solidFill>
            <a:schemeClr val="bg1">
              <a:lumMod val="95000"/>
              <a:alpha val="94902"/>
            </a:schemeClr>
          </a:solidFill>
          <a:ln w="3175" algn="ctr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defRPr/>
            </a:pPr>
            <a:r>
              <a:rPr lang="en-US" sz="1400" b="1" dirty="0">
                <a:solidFill>
                  <a:srgbClr val="FF0000"/>
                </a:solidFill>
              </a:rPr>
              <a:t>Each External system requires a </a:t>
            </a:r>
            <a:r>
              <a:rPr lang="en-US" sz="1400" b="1" dirty="0" smtClean="0">
                <a:solidFill>
                  <a:srgbClr val="FF0000"/>
                </a:solidFill>
              </a:rPr>
              <a:t>dedicated connector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V6 </a:t>
            </a:r>
            <a:r>
              <a:rPr lang="en-US" i="1" dirty="0" err="1" smtClean="0"/>
              <a:t>xPDM</a:t>
            </a:r>
            <a:r>
              <a:rPr lang="en-US" i="1" dirty="0" smtClean="0"/>
              <a:t> Services </a:t>
            </a:r>
            <a:r>
              <a:rPr lang="en-US" dirty="0" smtClean="0"/>
              <a:t>Integration Architecture - OOTB </a:t>
            </a:r>
            <a:endParaRPr lang="en-US" dirty="0"/>
          </a:p>
        </p:txBody>
      </p:sp>
      <p:sp>
        <p:nvSpPr>
          <p:cNvPr id="68" name="Flowchart: Connector 67"/>
          <p:cNvSpPr/>
          <p:nvPr/>
        </p:nvSpPr>
        <p:spPr bwMode="auto">
          <a:xfrm>
            <a:off x="3672949" y="4304871"/>
            <a:ext cx="609600" cy="661525"/>
          </a:xfrm>
          <a:prstGeom prst="flowChartConnector">
            <a:avLst/>
          </a:prstGeom>
          <a:solidFill>
            <a:srgbClr val="ABE9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pic>
        <p:nvPicPr>
          <p:cNvPr id="51" name="Picture 17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54046" y="4440720"/>
            <a:ext cx="446976" cy="385626"/>
          </a:xfrm>
          <a:prstGeom prst="rect">
            <a:avLst/>
          </a:prstGeom>
          <a:solidFill>
            <a:srgbClr val="ABE9FF"/>
          </a:solidFill>
          <a:ln w="9525">
            <a:noFill/>
            <a:miter lim="800000"/>
            <a:headEnd/>
            <a:tailEnd/>
          </a:ln>
        </p:spPr>
      </p:pic>
      <p:sp>
        <p:nvSpPr>
          <p:cNvPr id="71" name="Donut 70"/>
          <p:cNvSpPr/>
          <p:nvPr/>
        </p:nvSpPr>
        <p:spPr bwMode="auto">
          <a:xfrm>
            <a:off x="3695527" y="4335694"/>
            <a:ext cx="575733" cy="597550"/>
          </a:xfrm>
          <a:prstGeom prst="donut">
            <a:avLst>
              <a:gd name="adj" fmla="val 11225"/>
            </a:avLst>
          </a:prstGeom>
          <a:solidFill>
            <a:srgbClr val="ABE9FF"/>
          </a:solidFill>
          <a:ln w="127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cxnSp>
        <p:nvCxnSpPr>
          <p:cNvPr id="73" name="Straight Connector 72"/>
          <p:cNvCxnSpPr>
            <a:stCxn id="68" idx="3"/>
          </p:cNvCxnSpPr>
          <p:nvPr/>
        </p:nvCxnSpPr>
        <p:spPr bwMode="auto">
          <a:xfrm rot="5400000">
            <a:off x="3380924" y="4868033"/>
            <a:ext cx="379814" cy="382785"/>
          </a:xfrm>
          <a:prstGeom prst="line">
            <a:avLst/>
          </a:prstGeom>
          <a:solidFill>
            <a:schemeClr val="bg1"/>
          </a:solidFill>
          <a:ln w="53975" cap="flat" cmpd="dbl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>
            <a:stCxn id="99" idx="3"/>
            <a:endCxn id="68" idx="0"/>
          </p:cNvCxnSpPr>
          <p:nvPr/>
        </p:nvCxnSpPr>
        <p:spPr bwMode="auto">
          <a:xfrm rot="16200000" flipH="1">
            <a:off x="3746258" y="4073380"/>
            <a:ext cx="418766" cy="44216"/>
          </a:xfrm>
          <a:prstGeom prst="line">
            <a:avLst/>
          </a:prstGeom>
          <a:solidFill>
            <a:schemeClr val="bg1"/>
          </a:solidFill>
          <a:ln w="53975" cap="flat" cmpd="dbl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>
            <a:stCxn id="68" idx="4"/>
            <a:endCxn id="14" idx="5"/>
          </p:cNvCxnSpPr>
          <p:nvPr/>
        </p:nvCxnSpPr>
        <p:spPr bwMode="auto">
          <a:xfrm rot="16200000" flipH="1">
            <a:off x="3829315" y="5114829"/>
            <a:ext cx="352866" cy="55999"/>
          </a:xfrm>
          <a:prstGeom prst="line">
            <a:avLst/>
          </a:prstGeom>
          <a:solidFill>
            <a:schemeClr val="bg1"/>
          </a:solidFill>
          <a:ln w="53975" cap="flat" cmpd="dbl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>
            <a:stCxn id="71" idx="5"/>
          </p:cNvCxnSpPr>
          <p:nvPr/>
        </p:nvCxnSpPr>
        <p:spPr bwMode="auto">
          <a:xfrm rot="16200000" flipH="1">
            <a:off x="4315170" y="4717511"/>
            <a:ext cx="448754" cy="705202"/>
          </a:xfrm>
          <a:prstGeom prst="line">
            <a:avLst/>
          </a:prstGeom>
          <a:solidFill>
            <a:schemeClr val="bg1"/>
          </a:solidFill>
          <a:ln w="53975" cap="flat" cmpd="dbl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 rot="16200000" flipH="1">
            <a:off x="3928681" y="4095445"/>
            <a:ext cx="316266" cy="98131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 bwMode="auto">
          <a:xfrm>
            <a:off x="4420071" y="4807529"/>
            <a:ext cx="332506" cy="249380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 bwMode="auto">
          <a:xfrm rot="10800000" flipV="1">
            <a:off x="3380978" y="4835237"/>
            <a:ext cx="263241" cy="263235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 bwMode="auto">
          <a:xfrm rot="16200000" flipH="1">
            <a:off x="3997505" y="5077691"/>
            <a:ext cx="207823" cy="55418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54"/>
          <p:cNvSpPr>
            <a:spLocks noChangeAspect="1" noChangeArrowheads="1"/>
          </p:cNvSpPr>
          <p:nvPr/>
        </p:nvSpPr>
        <p:spPr bwMode="auto">
          <a:xfrm>
            <a:off x="4542439" y="5345633"/>
            <a:ext cx="719219" cy="1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18288" tIns="18288" rIns="18288" bIns="18288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800" b="1" dirty="0" smtClean="0">
                <a:solidFill>
                  <a:schemeClr val="tx1"/>
                </a:solidFill>
              </a:rPr>
              <a:t>Connector </a:t>
            </a:r>
            <a:r>
              <a:rPr lang="en-US" sz="900" b="1" dirty="0" smtClean="0">
                <a:solidFill>
                  <a:schemeClr val="tx1"/>
                </a:solidFill>
              </a:rPr>
              <a:t>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6" name="Rectangle 54"/>
          <p:cNvSpPr>
            <a:spLocks noChangeAspect="1" noChangeArrowheads="1"/>
          </p:cNvSpPr>
          <p:nvPr/>
        </p:nvSpPr>
        <p:spPr bwMode="auto">
          <a:xfrm>
            <a:off x="3693354" y="5346857"/>
            <a:ext cx="719219" cy="1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18288" tIns="18288" rIns="18288" bIns="18288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800" b="1" dirty="0" smtClean="0">
                <a:solidFill>
                  <a:schemeClr val="tx1"/>
                </a:solidFill>
              </a:rPr>
              <a:t>Connector </a:t>
            </a:r>
            <a:r>
              <a:rPr lang="en-US" sz="900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Rectangle 54"/>
          <p:cNvSpPr>
            <a:spLocks noChangeAspect="1" noChangeArrowheads="1"/>
          </p:cNvSpPr>
          <p:nvPr/>
        </p:nvSpPr>
        <p:spPr bwMode="auto">
          <a:xfrm>
            <a:off x="2831206" y="5346857"/>
            <a:ext cx="719219" cy="16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18288" tIns="18288" rIns="18288" bIns="18288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800" b="1" dirty="0" smtClean="0">
                <a:solidFill>
                  <a:schemeClr val="tx1"/>
                </a:solidFill>
              </a:rPr>
              <a:t>Connector 1</a:t>
            </a:r>
            <a:endParaRPr lang="en-US" sz="1100" b="1" dirty="0">
              <a:solidFill>
                <a:schemeClr val="tx1"/>
              </a:solidFill>
            </a:endParaRPr>
          </a:p>
        </p:txBody>
      </p:sp>
      <p:grpSp>
        <p:nvGrpSpPr>
          <p:cNvPr id="84" name="Groupe 83"/>
          <p:cNvGrpSpPr/>
          <p:nvPr/>
        </p:nvGrpSpPr>
        <p:grpSpPr>
          <a:xfrm>
            <a:off x="2368523" y="1559926"/>
            <a:ext cx="2185988" cy="2570287"/>
            <a:chOff x="2368523" y="1672940"/>
            <a:chExt cx="2185988" cy="2570287"/>
          </a:xfrm>
        </p:grpSpPr>
        <p:pic>
          <p:nvPicPr>
            <p:cNvPr id="85" name="Picture 37"/>
            <p:cNvPicPr>
              <a:picLocks noChangeAspect="1" noChangeArrowheads="1"/>
            </p:cNvPicPr>
            <p:nvPr/>
          </p:nvPicPr>
          <p:blipFill>
            <a:blip r:embed="rId6"/>
            <a:srcRect l="20572" t="2864" r="3299" b="7661"/>
            <a:stretch>
              <a:fillRect/>
            </a:stretch>
          </p:blipFill>
          <p:spPr bwMode="auto">
            <a:xfrm>
              <a:off x="3643286" y="1815815"/>
              <a:ext cx="911225" cy="6619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89" name="Picture 37"/>
            <p:cNvPicPr>
              <a:picLocks noChangeAspect="1" noChangeArrowheads="1"/>
            </p:cNvPicPr>
            <p:nvPr/>
          </p:nvPicPr>
          <p:blipFill>
            <a:blip r:embed="rId6"/>
            <a:srcRect l="20572" t="2864" r="3299" b="7661"/>
            <a:stretch>
              <a:fillRect/>
            </a:stretch>
          </p:blipFill>
          <p:spPr bwMode="auto">
            <a:xfrm>
              <a:off x="3509936" y="2030127"/>
              <a:ext cx="885825" cy="6429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90" name="Picture 41" descr="V6_ImportV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368523" y="1672940"/>
              <a:ext cx="1100138" cy="87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1" name="Text Box 25"/>
            <p:cNvSpPr txBox="1">
              <a:spLocks noChangeArrowheads="1"/>
            </p:cNvSpPr>
            <p:nvPr/>
          </p:nvSpPr>
          <p:spPr bwMode="auto">
            <a:xfrm>
              <a:off x="2861452" y="2620674"/>
              <a:ext cx="569913" cy="234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Helvetica" pitchFamily="34" charset="0"/>
                </a:rPr>
                <a:t>HTTP</a:t>
              </a:r>
            </a:p>
          </p:txBody>
        </p:sp>
        <p:grpSp>
          <p:nvGrpSpPr>
            <p:cNvPr id="92" name="Groupe 34"/>
            <p:cNvGrpSpPr/>
            <p:nvPr/>
          </p:nvGrpSpPr>
          <p:grpSpPr>
            <a:xfrm>
              <a:off x="2537717" y="3014250"/>
              <a:ext cx="1859623" cy="1228977"/>
              <a:chOff x="3359649" y="5254016"/>
              <a:chExt cx="1859623" cy="1228977"/>
            </a:xfrm>
          </p:grpSpPr>
          <p:sp>
            <p:nvSpPr>
              <p:cNvPr id="94" name="TextBox 21"/>
              <p:cNvSpPr>
                <a:spLocks noChangeAspect="1" noChangeArrowheads="1"/>
              </p:cNvSpPr>
              <p:nvPr/>
            </p:nvSpPr>
            <p:spPr bwMode="auto">
              <a:xfrm>
                <a:off x="3359649" y="5301465"/>
                <a:ext cx="1859623" cy="809801"/>
              </a:xfrm>
              <a:prstGeom prst="roundRect">
                <a:avLst>
                  <a:gd name="adj" fmla="val 19849"/>
                </a:avLst>
              </a:prstGeom>
              <a:solidFill>
                <a:srgbClr val="ABE9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000"/>
              </a:p>
            </p:txBody>
          </p:sp>
          <p:sp>
            <p:nvSpPr>
              <p:cNvPr id="95" name="TextBox 5"/>
              <p:cNvSpPr txBox="1"/>
              <p:nvPr/>
            </p:nvSpPr>
            <p:spPr bwMode="auto">
              <a:xfrm>
                <a:off x="3430018" y="5254016"/>
                <a:ext cx="1692275" cy="354013"/>
              </a:xfrm>
              <a:prstGeom prst="roundRect">
                <a:avLst/>
              </a:prstGeom>
              <a:noFill/>
              <a:ln w="12700">
                <a:noFill/>
              </a:ln>
            </p:spPr>
            <p:txBody>
              <a:bodyPr wrap="none" lIns="36000" tIns="36000" rIns="36000" bIns="36000" anchor="ctr" anchorCtr="1"/>
              <a:lstStyle/>
              <a:p>
                <a:pPr>
                  <a:defRPr/>
                </a:pPr>
                <a:r>
                  <a:rPr lang="en-US" b="1" kern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ENOVIA V6</a:t>
                </a:r>
                <a:endParaRPr lang="en-US" b="1" kern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AutoShape 7"/>
              <p:cNvSpPr>
                <a:spLocks noChangeArrowheads="1"/>
              </p:cNvSpPr>
              <p:nvPr/>
            </p:nvSpPr>
            <p:spPr bwMode="auto">
              <a:xfrm>
                <a:off x="4112106" y="6254141"/>
                <a:ext cx="358775" cy="228852"/>
              </a:xfrm>
              <a:prstGeom prst="can">
                <a:avLst>
                  <a:gd name="adj" fmla="val 25000"/>
                </a:avLst>
              </a:prstGeom>
              <a:solidFill>
                <a:srgbClr val="ABE9FF"/>
              </a:solidFill>
              <a:ln w="9525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b"/>
              <a:lstStyle/>
              <a:p>
                <a:pPr>
                  <a:defRPr/>
                </a:pPr>
                <a:endParaRPr lang="en-US" sz="9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97" name="Straight Connector 65"/>
              <p:cNvCxnSpPr>
                <a:cxnSpLocks noChangeShapeType="1"/>
                <a:stCxn id="94" idx="2"/>
                <a:endCxn id="96" idx="0"/>
              </p:cNvCxnSpPr>
              <p:nvPr/>
            </p:nvCxnSpPr>
            <p:spPr bwMode="auto">
              <a:xfrm rot="16200000" flipH="1">
                <a:off x="4190433" y="6210293"/>
                <a:ext cx="200088" cy="2033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pic>
            <p:nvPicPr>
              <p:cNvPr id="98" name="Image 97" descr="ULColab3.gi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2666" y="5506131"/>
                <a:ext cx="1637390" cy="521321"/>
              </a:xfrm>
              <a:prstGeom prst="rect">
                <a:avLst/>
              </a:prstGeom>
            </p:spPr>
          </p:pic>
          <p:pic>
            <p:nvPicPr>
              <p:cNvPr id="99" name="Picture 120" descr="Sans titre - 2.gi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4591587" y="5715455"/>
                <a:ext cx="327755" cy="719104"/>
              </a:xfrm>
              <a:prstGeom prst="rect">
                <a:avLst/>
              </a:prstGeom>
            </p:spPr>
          </p:pic>
        </p:grpSp>
        <p:sp>
          <p:nvSpPr>
            <p:cNvPr id="93" name="Up-Down Arrow 72"/>
            <p:cNvSpPr>
              <a:spLocks noChangeArrowheads="1"/>
            </p:cNvSpPr>
            <p:nvPr/>
          </p:nvSpPr>
          <p:spPr bwMode="auto">
            <a:xfrm>
              <a:off x="3357536" y="2555590"/>
              <a:ext cx="119062" cy="546100"/>
            </a:xfrm>
            <a:prstGeom prst="upDownArrow">
              <a:avLst>
                <a:gd name="adj1" fmla="val 50000"/>
                <a:gd name="adj2" fmla="val 50052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6"/>
          <p:cNvSpPr>
            <a:spLocks noChangeArrowheads="1"/>
          </p:cNvSpPr>
          <p:nvPr/>
        </p:nvSpPr>
        <p:spPr bwMode="auto">
          <a:xfrm>
            <a:off x="1949423" y="2832624"/>
            <a:ext cx="4283075" cy="3612040"/>
          </a:xfrm>
          <a:prstGeom prst="rect">
            <a:avLst/>
          </a:prstGeom>
          <a:solidFill>
            <a:srgbClr val="F2F2F2">
              <a:alpha val="94901"/>
            </a:srgb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/>
            <a:endParaRPr lang="en-US"/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V6 xPDM Services </a:t>
            </a:r>
            <a:r>
              <a:rPr lang="en-US" dirty="0" smtClean="0"/>
              <a:t>Integration Architecture - SOA </a:t>
            </a:r>
            <a:endParaRPr lang="en-US" dirty="0"/>
          </a:p>
        </p:txBody>
      </p:sp>
      <p:grpSp>
        <p:nvGrpSpPr>
          <p:cNvPr id="18449" name="Group 48"/>
          <p:cNvGrpSpPr>
            <a:grpSpLocks/>
          </p:cNvGrpSpPr>
          <p:nvPr/>
        </p:nvGrpSpPr>
        <p:grpSpPr bwMode="auto">
          <a:xfrm>
            <a:off x="2116111" y="4846052"/>
            <a:ext cx="3987800" cy="865188"/>
            <a:chOff x="5321304" y="4779284"/>
            <a:chExt cx="3298825" cy="442578"/>
          </a:xfrm>
        </p:grpSpPr>
        <p:sp>
          <p:nvSpPr>
            <p:cNvPr id="18500" name="Left-Right Arrow 77"/>
            <p:cNvSpPr>
              <a:spLocks noChangeArrowheads="1"/>
            </p:cNvSpPr>
            <p:nvPr/>
          </p:nvSpPr>
          <p:spPr bwMode="auto">
            <a:xfrm>
              <a:off x="5321304" y="4779284"/>
              <a:ext cx="3298825" cy="442578"/>
            </a:xfrm>
            <a:prstGeom prst="leftRightArrow">
              <a:avLst>
                <a:gd name="adj1" fmla="val 57125"/>
                <a:gd name="adj2" fmla="val 50140"/>
              </a:avLst>
            </a:prstGeom>
            <a:solidFill>
              <a:srgbClr val="0000FF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en-US" sz="1300" b="1">
                <a:solidFill>
                  <a:schemeClr val="bg1"/>
                </a:solidFill>
              </a:endParaRPr>
            </a:p>
          </p:txBody>
        </p:sp>
        <p:sp>
          <p:nvSpPr>
            <p:cNvPr id="18501" name="TextBox 78"/>
            <p:cNvSpPr txBox="1">
              <a:spLocks noChangeArrowheads="1"/>
            </p:cNvSpPr>
            <p:nvPr/>
          </p:nvSpPr>
          <p:spPr bwMode="auto">
            <a:xfrm>
              <a:off x="5747009" y="4933184"/>
              <a:ext cx="2623526" cy="1416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36000" tIns="0" rIns="36000" bIns="0" anchor="ctr">
              <a:spAutoFit/>
            </a:bodyPr>
            <a:lstStyle/>
            <a:p>
              <a:r>
                <a:rPr lang="fr-FR" sz="1800" b="1" dirty="0">
                  <a:solidFill>
                    <a:schemeClr val="bg1"/>
                  </a:solidFill>
                  <a:sym typeface="Wingdings" pitchFamily="2" charset="2"/>
                </a:rPr>
                <a:t>Customer         Service Bus   </a:t>
              </a:r>
              <a:endParaRPr lang="en-US" sz="1800" b="1" dirty="0">
                <a:solidFill>
                  <a:schemeClr val="bg1"/>
                </a:solidFill>
                <a:sym typeface="Wingdings" pitchFamily="2" charset="2"/>
              </a:endParaRPr>
            </a:p>
          </p:txBody>
        </p:sp>
      </p:grpSp>
      <p:pic>
        <p:nvPicPr>
          <p:cNvPr id="18450" name="Picture 17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0343" y="5076241"/>
            <a:ext cx="472611" cy="38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4" name="Text Box 25"/>
          <p:cNvSpPr txBox="1">
            <a:spLocks noChangeArrowheads="1"/>
          </p:cNvSpPr>
          <p:nvPr/>
        </p:nvSpPr>
        <p:spPr bwMode="auto">
          <a:xfrm>
            <a:off x="3959391" y="4189897"/>
            <a:ext cx="947738" cy="368300"/>
          </a:xfrm>
          <a:prstGeom prst="rect">
            <a:avLst/>
          </a:prstGeom>
          <a:solidFill>
            <a:srgbClr val="F2F2F2">
              <a:alpha val="5294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Helvetica" pitchFamily="34" charset="0"/>
              </a:rPr>
              <a:t>Web Services</a:t>
            </a:r>
          </a:p>
          <a:p>
            <a:r>
              <a:rPr lang="en-US" sz="900" dirty="0">
                <a:solidFill>
                  <a:srgbClr val="000000"/>
                </a:solidFill>
                <a:latin typeface="Helvetica" pitchFamily="34" charset="0"/>
              </a:rPr>
              <a:t>HTTP/SOAP</a:t>
            </a:r>
          </a:p>
        </p:txBody>
      </p:sp>
      <p:sp>
        <p:nvSpPr>
          <p:cNvPr id="66" name="Snip Single Corner Rectangle 65"/>
          <p:cNvSpPr>
            <a:spLocks noChangeAspect="1"/>
          </p:cNvSpPr>
          <p:nvPr/>
        </p:nvSpPr>
        <p:spPr bwMode="auto">
          <a:xfrm>
            <a:off x="219920" y="717643"/>
            <a:ext cx="8669438" cy="740768"/>
          </a:xfrm>
          <a:prstGeom prst="snip1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90000" tIns="46800" rIns="36000" bIns="46800"/>
          <a:lstStyle/>
          <a:p>
            <a:pPr marL="342900" lvl="0" indent="-342900" eaLnBrk="0" hangingPunct="0">
              <a:lnSpc>
                <a:spcPct val="90000"/>
              </a:lnSpc>
              <a:spcBef>
                <a:spcPct val="40000"/>
              </a:spcBef>
              <a:buBlip>
                <a:blip r:embed="rId4"/>
              </a:buBlip>
            </a:pPr>
            <a:r>
              <a:rPr lang="en-US" sz="1600" b="1" kern="0" dirty="0">
                <a:latin typeface="Arial"/>
                <a:cs typeface="Arial"/>
              </a:rPr>
              <a:t>Reuse Existing Enterprise ‘Orchestration Engine’ &amp;Develop Your Own Connectors</a:t>
            </a:r>
          </a:p>
          <a:p>
            <a:pPr marL="347663" lvl="1" indent="219075" eaLnBrk="0" hangingPunct="0">
              <a:lnSpc>
                <a:spcPct val="90000"/>
              </a:lnSpc>
              <a:spcBef>
                <a:spcPct val="30000"/>
              </a:spcBef>
              <a:buBlip>
                <a:blip r:embed="rId5"/>
              </a:buBlip>
            </a:pPr>
            <a:r>
              <a:rPr lang="en-US" sz="1600" kern="0" dirty="0" smtClean="0">
                <a:latin typeface="Arial"/>
                <a:cs typeface="Arial"/>
              </a:rPr>
              <a:t>Loose coupling applications ; Leverage V6 SOA platform</a:t>
            </a:r>
            <a:endParaRPr lang="en-US" sz="1600" kern="0" dirty="0">
              <a:latin typeface="Arial"/>
              <a:cs typeface="Arial"/>
            </a:endParaRPr>
          </a:p>
        </p:txBody>
      </p:sp>
      <p:sp>
        <p:nvSpPr>
          <p:cNvPr id="71" name="Line Callout 2 70"/>
          <p:cNvSpPr/>
          <p:nvPr/>
        </p:nvSpPr>
        <p:spPr bwMode="auto">
          <a:xfrm>
            <a:off x="6655022" y="4301836"/>
            <a:ext cx="2014537" cy="697565"/>
          </a:xfrm>
          <a:prstGeom prst="borderCallout2">
            <a:avLst>
              <a:gd name="adj1" fmla="val 14464"/>
              <a:gd name="adj2" fmla="val 3161"/>
              <a:gd name="adj3" fmla="val 18750"/>
              <a:gd name="adj4" fmla="val -16667"/>
              <a:gd name="adj5" fmla="val 93710"/>
              <a:gd name="adj6" fmla="val -102056"/>
            </a:avLst>
          </a:prstGeom>
          <a:solidFill>
            <a:schemeClr val="bg1">
              <a:lumMod val="95000"/>
              <a:alpha val="94902"/>
            </a:schemeClr>
          </a:solidFill>
          <a:ln w="3175" algn="ctr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defRPr/>
            </a:pPr>
            <a:r>
              <a:rPr lang="en-US" sz="1400" b="1" dirty="0" smtClean="0">
                <a:solidFill>
                  <a:srgbClr val="FF0000"/>
                </a:solidFill>
              </a:rPr>
              <a:t>Enterprise Orchestration </a:t>
            </a:r>
            <a:r>
              <a:rPr lang="en-US" sz="1400" b="1" dirty="0">
                <a:solidFill>
                  <a:srgbClr val="FF0000"/>
                </a:solidFill>
              </a:rPr>
              <a:t>engine</a:t>
            </a:r>
          </a:p>
        </p:txBody>
      </p:sp>
      <p:sp>
        <p:nvSpPr>
          <p:cNvPr id="72" name="Up-Down Arrow 71"/>
          <p:cNvSpPr/>
          <p:nvPr/>
        </p:nvSpPr>
        <p:spPr bwMode="auto">
          <a:xfrm>
            <a:off x="3829290" y="3842535"/>
            <a:ext cx="198179" cy="1183516"/>
          </a:xfrm>
          <a:prstGeom prst="upDownArrow">
            <a:avLst/>
          </a:prstGeom>
          <a:solidFill>
            <a:schemeClr val="accent6">
              <a:lumMod val="60000"/>
              <a:lumOff val="40000"/>
              <a:alpha val="94902"/>
            </a:scheme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73" name="Up-Down Arrow 72"/>
          <p:cNvSpPr/>
          <p:nvPr/>
        </p:nvSpPr>
        <p:spPr bwMode="auto">
          <a:xfrm>
            <a:off x="3104905" y="5505235"/>
            <a:ext cx="182825" cy="401356"/>
          </a:xfrm>
          <a:prstGeom prst="upDownArrow">
            <a:avLst/>
          </a:prstGeom>
          <a:solidFill>
            <a:schemeClr val="accent6">
              <a:lumMod val="60000"/>
              <a:lumOff val="40000"/>
              <a:alpha val="94902"/>
            </a:scheme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34" name="TextBox 55"/>
          <p:cNvSpPr txBox="1">
            <a:spLocks noChangeArrowheads="1"/>
          </p:cNvSpPr>
          <p:nvPr/>
        </p:nvSpPr>
        <p:spPr bwMode="auto">
          <a:xfrm>
            <a:off x="5269053" y="2845338"/>
            <a:ext cx="13430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600" dirty="0">
                <a:solidFill>
                  <a:schemeClr val="tx1"/>
                </a:solidFill>
              </a:rPr>
              <a:t>Enterprise</a:t>
            </a:r>
          </a:p>
        </p:txBody>
      </p:sp>
      <p:grpSp>
        <p:nvGrpSpPr>
          <p:cNvPr id="42" name="Groupe 41"/>
          <p:cNvGrpSpPr/>
          <p:nvPr/>
        </p:nvGrpSpPr>
        <p:grpSpPr>
          <a:xfrm>
            <a:off x="2368523" y="1559926"/>
            <a:ext cx="2185988" cy="2570287"/>
            <a:chOff x="2368523" y="1672940"/>
            <a:chExt cx="2185988" cy="2570287"/>
          </a:xfrm>
        </p:grpSpPr>
        <p:pic>
          <p:nvPicPr>
            <p:cNvPr id="18442" name="Picture 37"/>
            <p:cNvPicPr>
              <a:picLocks noChangeAspect="1" noChangeArrowheads="1"/>
            </p:cNvPicPr>
            <p:nvPr/>
          </p:nvPicPr>
          <p:blipFill>
            <a:blip r:embed="rId6"/>
            <a:srcRect l="20572" t="2864" r="3299" b="7661"/>
            <a:stretch>
              <a:fillRect/>
            </a:stretch>
          </p:blipFill>
          <p:spPr bwMode="auto">
            <a:xfrm>
              <a:off x="3643286" y="1815815"/>
              <a:ext cx="911225" cy="6619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8443" name="Picture 37"/>
            <p:cNvPicPr>
              <a:picLocks noChangeAspect="1" noChangeArrowheads="1"/>
            </p:cNvPicPr>
            <p:nvPr/>
          </p:nvPicPr>
          <p:blipFill>
            <a:blip r:embed="rId6"/>
            <a:srcRect l="20572" t="2864" r="3299" b="7661"/>
            <a:stretch>
              <a:fillRect/>
            </a:stretch>
          </p:blipFill>
          <p:spPr bwMode="auto">
            <a:xfrm>
              <a:off x="3509936" y="2030127"/>
              <a:ext cx="885825" cy="6429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8444" name="Picture 41" descr="V6_ImportV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368523" y="1672940"/>
              <a:ext cx="1100138" cy="87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8" name="Text Box 25"/>
            <p:cNvSpPr txBox="1">
              <a:spLocks noChangeArrowheads="1"/>
            </p:cNvSpPr>
            <p:nvPr/>
          </p:nvSpPr>
          <p:spPr bwMode="auto">
            <a:xfrm>
              <a:off x="2861452" y="2620674"/>
              <a:ext cx="569913" cy="234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Helvetica" pitchFamily="34" charset="0"/>
                </a:rPr>
                <a:t>HTTP</a:t>
              </a:r>
            </a:p>
          </p:txBody>
        </p:sp>
        <p:grpSp>
          <p:nvGrpSpPr>
            <p:cNvPr id="35" name="Groupe 34"/>
            <p:cNvGrpSpPr/>
            <p:nvPr/>
          </p:nvGrpSpPr>
          <p:grpSpPr>
            <a:xfrm>
              <a:off x="2537717" y="3014250"/>
              <a:ext cx="1859623" cy="1228977"/>
              <a:chOff x="3359649" y="5254016"/>
              <a:chExt cx="1859623" cy="1228977"/>
            </a:xfrm>
          </p:grpSpPr>
          <p:sp>
            <p:nvSpPr>
              <p:cNvPr id="36" name="TextBox 21"/>
              <p:cNvSpPr>
                <a:spLocks noChangeAspect="1" noChangeArrowheads="1"/>
              </p:cNvSpPr>
              <p:nvPr/>
            </p:nvSpPr>
            <p:spPr bwMode="auto">
              <a:xfrm>
                <a:off x="3359649" y="5301465"/>
                <a:ext cx="1859623" cy="809801"/>
              </a:xfrm>
              <a:prstGeom prst="roundRect">
                <a:avLst>
                  <a:gd name="adj" fmla="val 19849"/>
                </a:avLst>
              </a:prstGeom>
              <a:solidFill>
                <a:srgbClr val="ABE9FF"/>
              </a:solidFill>
              <a:ln w="31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000"/>
              </a:p>
            </p:txBody>
          </p:sp>
          <p:sp>
            <p:nvSpPr>
              <p:cNvPr id="37" name="TextBox 5"/>
              <p:cNvSpPr txBox="1"/>
              <p:nvPr/>
            </p:nvSpPr>
            <p:spPr bwMode="auto">
              <a:xfrm>
                <a:off x="3430018" y="5254016"/>
                <a:ext cx="1692275" cy="354013"/>
              </a:xfrm>
              <a:prstGeom prst="roundRect">
                <a:avLst/>
              </a:prstGeom>
              <a:noFill/>
              <a:ln w="12700">
                <a:noFill/>
              </a:ln>
            </p:spPr>
            <p:txBody>
              <a:bodyPr wrap="none" lIns="36000" tIns="36000" rIns="36000" bIns="36000" anchor="ctr" anchorCtr="1"/>
              <a:lstStyle/>
              <a:p>
                <a:pPr>
                  <a:defRPr/>
                </a:pPr>
                <a:r>
                  <a:rPr lang="en-US" b="1" kern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ENOVIA V6</a:t>
                </a:r>
                <a:endParaRPr lang="en-US" b="1" kern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AutoShape 7"/>
              <p:cNvSpPr>
                <a:spLocks noChangeArrowheads="1"/>
              </p:cNvSpPr>
              <p:nvPr/>
            </p:nvSpPr>
            <p:spPr bwMode="auto">
              <a:xfrm>
                <a:off x="4112106" y="6254141"/>
                <a:ext cx="358775" cy="228852"/>
              </a:xfrm>
              <a:prstGeom prst="can">
                <a:avLst>
                  <a:gd name="adj" fmla="val 25000"/>
                </a:avLst>
              </a:prstGeom>
              <a:solidFill>
                <a:srgbClr val="ABE9FF"/>
              </a:solidFill>
              <a:ln w="9525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b"/>
              <a:lstStyle/>
              <a:p>
                <a:pPr>
                  <a:defRPr/>
                </a:pPr>
                <a:endParaRPr lang="en-US" sz="9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9" name="Straight Connector 65"/>
              <p:cNvCxnSpPr>
                <a:cxnSpLocks noChangeShapeType="1"/>
                <a:stCxn id="36" idx="2"/>
                <a:endCxn id="38" idx="0"/>
              </p:cNvCxnSpPr>
              <p:nvPr/>
            </p:nvCxnSpPr>
            <p:spPr bwMode="auto">
              <a:xfrm rot="16200000" flipH="1">
                <a:off x="4190433" y="6210293"/>
                <a:ext cx="200088" cy="2033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pic>
            <p:nvPicPr>
              <p:cNvPr id="40" name="Image 39" descr="ULColab3.gi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2666" y="5506131"/>
                <a:ext cx="1637390" cy="521321"/>
              </a:xfrm>
              <a:prstGeom prst="rect">
                <a:avLst/>
              </a:prstGeom>
            </p:spPr>
          </p:pic>
          <p:pic>
            <p:nvPicPr>
              <p:cNvPr id="41" name="Picture 120" descr="Sans titre - 2.gi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4591587" y="5715455"/>
                <a:ext cx="327755" cy="719104"/>
              </a:xfrm>
              <a:prstGeom prst="rect">
                <a:avLst/>
              </a:prstGeom>
            </p:spPr>
          </p:pic>
        </p:grpSp>
        <p:sp>
          <p:nvSpPr>
            <p:cNvPr id="2" name="Up-Down Arrow 72"/>
            <p:cNvSpPr>
              <a:spLocks noChangeArrowheads="1"/>
            </p:cNvSpPr>
            <p:nvPr/>
          </p:nvSpPr>
          <p:spPr bwMode="auto">
            <a:xfrm>
              <a:off x="3357536" y="2555590"/>
              <a:ext cx="119062" cy="546100"/>
            </a:xfrm>
            <a:prstGeom prst="upDownArrow">
              <a:avLst>
                <a:gd name="adj1" fmla="val 50000"/>
                <a:gd name="adj2" fmla="val 50052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3" name="AutoShape 72"/>
          <p:cNvSpPr>
            <a:spLocks noChangeArrowheads="1"/>
          </p:cNvSpPr>
          <p:nvPr/>
        </p:nvSpPr>
        <p:spPr bwMode="auto">
          <a:xfrm>
            <a:off x="2862084" y="5873299"/>
            <a:ext cx="608012" cy="434975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300" b="1">
                <a:solidFill>
                  <a:schemeClr val="bg1"/>
                </a:solidFill>
              </a:rPr>
              <a:t>xPDM</a:t>
            </a:r>
          </a:p>
        </p:txBody>
      </p:sp>
      <p:sp>
        <p:nvSpPr>
          <p:cNvPr id="44" name="AutoShape 72"/>
          <p:cNvSpPr>
            <a:spLocks noChangeArrowheads="1"/>
          </p:cNvSpPr>
          <p:nvPr/>
        </p:nvSpPr>
        <p:spPr bwMode="auto">
          <a:xfrm>
            <a:off x="3729741" y="5873299"/>
            <a:ext cx="606425" cy="434975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300" b="1">
                <a:solidFill>
                  <a:schemeClr val="bg1"/>
                </a:solidFill>
              </a:rPr>
              <a:t>ERP</a:t>
            </a:r>
          </a:p>
        </p:txBody>
      </p:sp>
      <p:sp>
        <p:nvSpPr>
          <p:cNvPr id="45" name="AutoShape 72"/>
          <p:cNvSpPr>
            <a:spLocks noChangeArrowheads="1"/>
          </p:cNvSpPr>
          <p:nvPr/>
        </p:nvSpPr>
        <p:spPr bwMode="auto">
          <a:xfrm>
            <a:off x="4598282" y="5873299"/>
            <a:ext cx="608013" cy="434975"/>
          </a:xfrm>
          <a:prstGeom prst="roundRect">
            <a:avLst>
              <a:gd name="adj" fmla="val 3292"/>
            </a:avLst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r>
              <a:rPr lang="en-US" sz="1300" b="1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Up-Down Arrow 72"/>
          <p:cNvSpPr/>
          <p:nvPr/>
        </p:nvSpPr>
        <p:spPr bwMode="auto">
          <a:xfrm>
            <a:off x="3935400" y="5505235"/>
            <a:ext cx="182825" cy="401356"/>
          </a:xfrm>
          <a:prstGeom prst="upDownArrow">
            <a:avLst/>
          </a:prstGeom>
          <a:solidFill>
            <a:schemeClr val="accent6">
              <a:lumMod val="60000"/>
              <a:lumOff val="40000"/>
              <a:alpha val="94902"/>
            </a:scheme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47" name="Up-Down Arrow 72"/>
          <p:cNvSpPr/>
          <p:nvPr/>
        </p:nvSpPr>
        <p:spPr bwMode="auto">
          <a:xfrm>
            <a:off x="4826838" y="5505235"/>
            <a:ext cx="182825" cy="401356"/>
          </a:xfrm>
          <a:prstGeom prst="upDownArrow">
            <a:avLst/>
          </a:prstGeom>
          <a:solidFill>
            <a:schemeClr val="accent6">
              <a:lumMod val="60000"/>
              <a:lumOff val="40000"/>
              <a:alpha val="94902"/>
            </a:schemeClr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 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Desktop Application Integration: Application focus</a:t>
            </a:r>
          </a:p>
          <a:p>
            <a:pPr marL="360000" lvl="1">
              <a:spcBef>
                <a:spcPts val="100"/>
              </a:spcBef>
            </a:pPr>
            <a:r>
              <a:rPr lang="en-US" dirty="0" smtClean="0"/>
              <a:t> Immersive, dedicated integrations to 3rd party authoring applications with seamless user experience</a:t>
            </a:r>
          </a:p>
          <a:p>
            <a:r>
              <a:rPr lang="en-US" sz="2400" dirty="0" smtClean="0"/>
              <a:t>IP Federation: Master Data focus</a:t>
            </a:r>
          </a:p>
          <a:p>
            <a:pPr marL="360000" lvl="1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 smtClean="0"/>
              <a:t>Real-time</a:t>
            </a:r>
            <a:endParaRPr lang="en-US" sz="2400" dirty="0" smtClean="0"/>
          </a:p>
          <a:p>
            <a:pPr marL="360000" lvl="1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 smtClean="0"/>
              <a:t>Without replicating data in V6</a:t>
            </a:r>
          </a:p>
          <a:p>
            <a:pPr marL="360000" lvl="1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 smtClean="0"/>
              <a:t>Without modifying data in target system</a:t>
            </a:r>
          </a:p>
          <a:p>
            <a:r>
              <a:rPr lang="en-US" sz="2400" dirty="0" smtClean="0"/>
              <a:t>xPDM Orchestration: Process Focus</a:t>
            </a:r>
          </a:p>
          <a:p>
            <a:pPr marL="360000" lvl="1">
              <a:spcBef>
                <a:spcPts val="100"/>
              </a:spcBef>
            </a:pPr>
            <a:r>
              <a:rPr lang="en-US" dirty="0" smtClean="0"/>
              <a:t>Bi-directional</a:t>
            </a:r>
          </a:p>
          <a:p>
            <a:pPr marL="360000" lvl="1">
              <a:spcBef>
                <a:spcPts val="100"/>
              </a:spcBef>
            </a:pPr>
            <a:r>
              <a:rPr lang="en-US" dirty="0" smtClean="0"/>
              <a:t>Asynchronous</a:t>
            </a:r>
          </a:p>
          <a:p>
            <a:pPr marL="360000" lvl="1">
              <a:spcBef>
                <a:spcPts val="100"/>
              </a:spcBef>
            </a:pPr>
            <a:r>
              <a:rPr lang="en-US" dirty="0" smtClean="0"/>
              <a:t>Partial data are replicated in systems</a:t>
            </a:r>
          </a:p>
          <a:p>
            <a:pPr marL="1091837" lvl="2">
              <a:spcBef>
                <a:spcPts val="100"/>
              </a:spcBef>
            </a:pPr>
            <a:r>
              <a:rPr lang="en-US" sz="1800" dirty="0" smtClean="0">
                <a:solidFill>
                  <a:srgbClr val="C00000"/>
                </a:solidFill>
              </a:rPr>
              <a:t>Replicated data can be alternatively authored in both systems with enforced control  </a:t>
            </a:r>
          </a:p>
          <a:p>
            <a:pPr marL="360000" lvl="1">
              <a:spcBef>
                <a:spcPts val="100"/>
              </a:spcBef>
            </a:pPr>
            <a:r>
              <a:rPr lang="en-US" dirty="0" smtClean="0"/>
              <a:t>Fully automatic</a:t>
            </a:r>
          </a:p>
          <a:p>
            <a:pPr marL="360000" lvl="1">
              <a:spcBef>
                <a:spcPts val="100"/>
              </a:spcBef>
            </a:pPr>
            <a:r>
              <a:rPr lang="en-US" dirty="0" smtClean="0"/>
              <a:t>V6 xPDM Services</a:t>
            </a:r>
          </a:p>
          <a:p>
            <a:pPr marL="1091837" lvl="2">
              <a:spcBef>
                <a:spcPts val="100"/>
              </a:spcBef>
            </a:pPr>
            <a:r>
              <a:rPr lang="en-US" sz="1600" dirty="0" smtClean="0"/>
              <a:t>For CATIA V6 , DELMIA V6, SIMULIA V6 and ENOVIA V6</a:t>
            </a:r>
          </a:p>
          <a:p>
            <a:pPr marL="360000" lvl="1">
              <a:spcBef>
                <a:spcPts val="100"/>
              </a:spcBef>
              <a:buNone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400" dirty="0" smtClean="0"/>
              <a:t>THANK YOU !</a:t>
            </a:r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Dassault Systemes’ PLM2.0 – V6 platform</a:t>
            </a:r>
          </a:p>
        </p:txBody>
      </p:sp>
      <p:sp>
        <p:nvSpPr>
          <p:cNvPr id="4189255" name="Rectangle 71"/>
          <p:cNvSpPr>
            <a:spLocks noChangeArrowheads="1"/>
          </p:cNvSpPr>
          <p:nvPr/>
        </p:nvSpPr>
        <p:spPr bwMode="auto">
          <a:xfrm>
            <a:off x="750493" y="751523"/>
            <a:ext cx="7744108" cy="3323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V6 delivers a comprehensive set of PLM applications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724958" y="1406754"/>
          <a:ext cx="7620312" cy="3961038"/>
        </p:xfrm>
        <a:graphic>
          <a:graphicData uri="http://schemas.openxmlformats.org/presentationml/2006/ole">
            <p:oleObj spid="_x0000_s250882" name="PhotoImpact" r:id="rId4" imgW="12190476" imgH="6123810" progId="">
              <p:embed/>
            </p:oleObj>
          </a:graphicData>
        </a:graphic>
      </p:graphicFrame>
      <p:sp>
        <p:nvSpPr>
          <p:cNvPr id="75" name="Oval 74"/>
          <p:cNvSpPr/>
          <p:nvPr/>
        </p:nvSpPr>
        <p:spPr bwMode="auto">
          <a:xfrm>
            <a:off x="522060" y="1888653"/>
            <a:ext cx="1378424" cy="2142699"/>
          </a:xfrm>
          <a:prstGeom prst="ellipse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grpSp>
        <p:nvGrpSpPr>
          <p:cNvPr id="21" name="Group 73"/>
          <p:cNvGrpSpPr/>
          <p:nvPr/>
        </p:nvGrpSpPr>
        <p:grpSpPr>
          <a:xfrm>
            <a:off x="294089" y="5620528"/>
            <a:ext cx="8553450" cy="487840"/>
            <a:chOff x="285750" y="5120482"/>
            <a:chExt cx="8599488" cy="504827"/>
          </a:xfrm>
          <a:gradFill flip="none" rotWithShape="1">
            <a:gsLst>
              <a:gs pos="26000">
                <a:srgbClr val="92D050"/>
              </a:gs>
              <a:gs pos="50000">
                <a:schemeClr val="bg1"/>
              </a:gs>
              <a:gs pos="78000">
                <a:srgbClr val="92D050"/>
              </a:gs>
            </a:gsLst>
            <a:lin ang="16200000" scaled="1"/>
            <a:tileRect/>
          </a:gradFill>
          <a:effectLst>
            <a:outerShdw blurRad="76200" dir="13500000" sy="23000" kx="1200000" algn="br" rotWithShape="0">
              <a:schemeClr val="accent1">
                <a:alpha val="20000"/>
              </a:schemeClr>
            </a:outerShdw>
          </a:effectLst>
        </p:grpSpPr>
        <p:sp>
          <p:nvSpPr>
            <p:cNvPr id="22" name="AutoShape 56"/>
            <p:cNvSpPr>
              <a:spLocks noChangeArrowheads="1"/>
            </p:cNvSpPr>
            <p:nvPr/>
          </p:nvSpPr>
          <p:spPr bwMode="auto">
            <a:xfrm>
              <a:off x="285750" y="5121276"/>
              <a:ext cx="1512888" cy="503236"/>
            </a:xfrm>
            <a:prstGeom prst="homePlate">
              <a:avLst>
                <a:gd name="adj" fmla="val 85179"/>
              </a:avLst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lIns="90000" tIns="46800" rIns="36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57"/>
            <p:cNvSpPr txBox="1">
              <a:spLocks noChangeArrowheads="1"/>
            </p:cNvSpPr>
            <p:nvPr/>
          </p:nvSpPr>
          <p:spPr bwMode="auto">
            <a:xfrm>
              <a:off x="538163" y="5144294"/>
              <a:ext cx="815975" cy="4572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wrap="none" lIns="90000" tIns="46800" rIns="36000" bIns="468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kumimoji="1" lang="en-GB" sz="1200" b="1" dirty="0"/>
                <a:t>Portfolio</a:t>
              </a:r>
              <a:br>
                <a:rPr kumimoji="1" lang="en-GB" sz="1200" b="1" dirty="0"/>
              </a:br>
              <a:r>
                <a:rPr kumimoji="1" lang="en-GB" sz="1200" b="1" dirty="0"/>
                <a:t> Planning</a:t>
              </a:r>
              <a:endParaRPr kumimoji="1" lang="en-GB" sz="1200" b="1" dirty="0">
                <a:latin typeface="Helvetica" pitchFamily="34" charset="0"/>
              </a:endParaRPr>
            </a:p>
          </p:txBody>
        </p:sp>
        <p:sp>
          <p:nvSpPr>
            <p:cNvPr id="24" name="AutoShape 58"/>
            <p:cNvSpPr>
              <a:spLocks noChangeArrowheads="1"/>
            </p:cNvSpPr>
            <p:nvPr/>
          </p:nvSpPr>
          <p:spPr bwMode="auto">
            <a:xfrm>
              <a:off x="1509713" y="5120482"/>
              <a:ext cx="1728787" cy="504825"/>
            </a:xfrm>
            <a:prstGeom prst="chevron">
              <a:avLst>
                <a:gd name="adj" fmla="val 82728"/>
              </a:avLst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lIns="90000" tIns="46800" rIns="36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Text Box 59"/>
            <p:cNvSpPr txBox="1">
              <a:spLocks noChangeArrowheads="1"/>
            </p:cNvSpPr>
            <p:nvPr/>
          </p:nvSpPr>
          <p:spPr bwMode="auto">
            <a:xfrm>
              <a:off x="1855788" y="5144294"/>
              <a:ext cx="1125537" cy="4572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lIns="90000" tIns="46800" rIns="36000" bIns="468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kumimoji="1" lang="en-GB" sz="1200" b="1" dirty="0"/>
                <a:t>Concept</a:t>
              </a:r>
              <a:br>
                <a:rPr kumimoji="1" lang="en-GB" sz="1200" b="1" dirty="0"/>
              </a:br>
              <a:r>
                <a:rPr kumimoji="1" lang="en-GB" sz="1200" b="1" dirty="0"/>
                <a:t>Development </a:t>
              </a:r>
            </a:p>
          </p:txBody>
        </p:sp>
        <p:sp>
          <p:nvSpPr>
            <p:cNvPr id="26" name="AutoShape 60"/>
            <p:cNvSpPr>
              <a:spLocks noChangeArrowheads="1"/>
            </p:cNvSpPr>
            <p:nvPr/>
          </p:nvSpPr>
          <p:spPr bwMode="auto">
            <a:xfrm>
              <a:off x="2949575" y="5120482"/>
              <a:ext cx="1728788" cy="504825"/>
            </a:xfrm>
            <a:prstGeom prst="chevron">
              <a:avLst>
                <a:gd name="adj" fmla="val 82728"/>
              </a:avLst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lIns="90000" tIns="46800" rIns="36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Text Box 61"/>
            <p:cNvSpPr txBox="1">
              <a:spLocks noChangeArrowheads="1"/>
            </p:cNvSpPr>
            <p:nvPr/>
          </p:nvSpPr>
          <p:spPr bwMode="auto">
            <a:xfrm>
              <a:off x="3548063" y="5235576"/>
              <a:ext cx="635000" cy="274637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wrap="none" lIns="90000" tIns="46800" rIns="36000" bIns="468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kumimoji="1" lang="en-GB" sz="1200" b="1" dirty="0"/>
                <a:t>Design</a:t>
              </a:r>
            </a:p>
          </p:txBody>
        </p:sp>
        <p:sp>
          <p:nvSpPr>
            <p:cNvPr id="28" name="AutoShape 62"/>
            <p:cNvSpPr>
              <a:spLocks noChangeArrowheads="1"/>
            </p:cNvSpPr>
            <p:nvPr/>
          </p:nvSpPr>
          <p:spPr bwMode="auto">
            <a:xfrm>
              <a:off x="4389438" y="5120482"/>
              <a:ext cx="1728787" cy="504825"/>
            </a:xfrm>
            <a:prstGeom prst="chevron">
              <a:avLst>
                <a:gd name="adj" fmla="val 82728"/>
              </a:avLst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lIns="90000" tIns="46800" rIns="36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63"/>
            <p:cNvSpPr txBox="1">
              <a:spLocks noChangeArrowheads="1"/>
            </p:cNvSpPr>
            <p:nvPr/>
          </p:nvSpPr>
          <p:spPr bwMode="auto">
            <a:xfrm>
              <a:off x="4826000" y="5144294"/>
              <a:ext cx="933450" cy="4572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wrap="none" lIns="90000" tIns="46800" rIns="36000" bIns="468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kumimoji="1" lang="en-GB" sz="1200" b="1"/>
                <a:t>Production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kumimoji="1" lang="en-GB" sz="1200" b="1" smtClean="0"/>
                <a:t>&amp; Testing</a:t>
              </a:r>
              <a:endParaRPr kumimoji="1" lang="en-GB" sz="1200" b="1"/>
            </a:p>
          </p:txBody>
        </p:sp>
        <p:sp>
          <p:nvSpPr>
            <p:cNvPr id="30" name="AutoShape 64"/>
            <p:cNvSpPr>
              <a:spLocks noChangeArrowheads="1"/>
            </p:cNvSpPr>
            <p:nvPr/>
          </p:nvSpPr>
          <p:spPr bwMode="auto">
            <a:xfrm>
              <a:off x="5829300" y="5120482"/>
              <a:ext cx="1728788" cy="504825"/>
            </a:xfrm>
            <a:prstGeom prst="chevron">
              <a:avLst>
                <a:gd name="adj" fmla="val 82728"/>
              </a:avLst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lIns="90000" tIns="46800" rIns="36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Text Box 65"/>
            <p:cNvSpPr txBox="1">
              <a:spLocks noChangeArrowheads="1"/>
            </p:cNvSpPr>
            <p:nvPr/>
          </p:nvSpPr>
          <p:spPr bwMode="auto">
            <a:xfrm>
              <a:off x="6200775" y="5144294"/>
              <a:ext cx="1049338" cy="4572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lIns="90000" tIns="46800" rIns="36000" bIns="468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kumimoji="1" lang="en-GB" sz="1200" b="1" dirty="0"/>
                <a:t>Maintenance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kumimoji="1" lang="en-GB" sz="1200" b="1" dirty="0" smtClean="0"/>
                <a:t>&amp; Support</a:t>
              </a:r>
              <a:endParaRPr kumimoji="1" lang="en-GB" sz="1200" b="1" dirty="0"/>
            </a:p>
          </p:txBody>
        </p:sp>
        <p:sp>
          <p:nvSpPr>
            <p:cNvPr id="32" name="AutoShape 66"/>
            <p:cNvSpPr>
              <a:spLocks noChangeArrowheads="1"/>
            </p:cNvSpPr>
            <p:nvPr/>
          </p:nvSpPr>
          <p:spPr bwMode="auto">
            <a:xfrm>
              <a:off x="8428058" y="5120482"/>
              <a:ext cx="441325" cy="504825"/>
            </a:xfrm>
            <a:prstGeom prst="chevron">
              <a:avLst>
                <a:gd name="adj" fmla="val 0"/>
              </a:avLst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lIns="90000" tIns="46800" rIns="36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AutoShape 67"/>
            <p:cNvSpPr>
              <a:spLocks noChangeArrowheads="1"/>
            </p:cNvSpPr>
            <p:nvPr/>
          </p:nvSpPr>
          <p:spPr bwMode="auto">
            <a:xfrm>
              <a:off x="7259638" y="5120484"/>
              <a:ext cx="1625600" cy="504825"/>
            </a:xfrm>
            <a:prstGeom prst="chevron">
              <a:avLst>
                <a:gd name="adj" fmla="val 77790"/>
              </a:avLst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lIns="90000" tIns="46800" rIns="36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68"/>
            <p:cNvSpPr txBox="1">
              <a:spLocks noChangeArrowheads="1"/>
            </p:cNvSpPr>
            <p:nvPr/>
          </p:nvSpPr>
          <p:spPr bwMode="auto">
            <a:xfrm>
              <a:off x="7761288" y="5144295"/>
              <a:ext cx="963612" cy="457201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 wrap="none" lIns="90000" tIns="46800" rIns="36000" bIns="468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kumimoji="1" lang="en-GB" sz="1200" b="1" dirty="0"/>
                <a:t>Retirement </a:t>
              </a:r>
              <a:br>
                <a:rPr kumimoji="1" lang="en-GB" sz="1200" b="1" dirty="0"/>
              </a:br>
              <a:r>
                <a:rPr kumimoji="1" lang="en-GB" sz="1200" b="1" dirty="0"/>
                <a:t>&amp; Disposal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8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9255" grpId="0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 bwMode="auto">
          <a:xfrm>
            <a:off x="3002280" y="6568440"/>
            <a:ext cx="4648200" cy="289560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79" name="Trapezoid 78"/>
          <p:cNvSpPr/>
          <p:nvPr/>
        </p:nvSpPr>
        <p:spPr bwMode="auto">
          <a:xfrm rot="5034490">
            <a:off x="318955" y="736342"/>
            <a:ext cx="7653985" cy="7890122"/>
          </a:xfrm>
          <a:prstGeom prst="trapezoid">
            <a:avLst>
              <a:gd name="adj" fmla="val 46506"/>
            </a:avLst>
          </a:prstGeom>
          <a:gradFill flip="none" rotWithShape="1">
            <a:gsLst>
              <a:gs pos="0">
                <a:srgbClr val="FFFF66">
                  <a:alpha val="93000"/>
                </a:srgbClr>
              </a:gs>
              <a:gs pos="50000">
                <a:srgbClr val="FFFF99">
                  <a:alpha val="53000"/>
                </a:srgb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1085993" y="2599485"/>
            <a:ext cx="967027" cy="503444"/>
            <a:chOff x="1334912" y="1190625"/>
            <a:chExt cx="1039813" cy="541338"/>
          </a:xfrm>
        </p:grpSpPr>
        <p:sp>
          <p:nvSpPr>
            <p:cNvPr id="4189192" name="Rectangle 8"/>
            <p:cNvSpPr>
              <a:spLocks noChangeArrowheads="1"/>
            </p:cNvSpPr>
            <p:nvPr/>
          </p:nvSpPr>
          <p:spPr bwMode="auto">
            <a:xfrm>
              <a:off x="1339675" y="1193800"/>
              <a:ext cx="1035050" cy="53816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108000" anchor="ctr"/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en-US" sz="1300" dirty="0">
                <a:latin typeface="Helvetica" pitchFamily="34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en-US" sz="1300" dirty="0">
                <a:latin typeface="Helvetica" pitchFamily="34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dirty="0">
                  <a:latin typeface="Helvetica" pitchFamily="34" charset="0"/>
                </a:rPr>
                <a:t>Mechanical</a:t>
              </a:r>
              <a:endParaRPr lang="en-US" sz="1300" dirty="0">
                <a:latin typeface="Helvetica" pitchFamily="34" charset="0"/>
              </a:endParaRPr>
            </a:p>
          </p:txBody>
        </p:sp>
        <p:sp>
          <p:nvSpPr>
            <p:cNvPr id="4189200" name="Line 16"/>
            <p:cNvSpPr>
              <a:spLocks noChangeShapeType="1"/>
            </p:cNvSpPr>
            <p:nvPr/>
          </p:nvSpPr>
          <p:spPr bwMode="auto">
            <a:xfrm>
              <a:off x="1334912" y="1560513"/>
              <a:ext cx="1027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89201" name="Line 17"/>
            <p:cNvSpPr>
              <a:spLocks noChangeShapeType="1"/>
            </p:cNvSpPr>
            <p:nvPr/>
          </p:nvSpPr>
          <p:spPr bwMode="auto">
            <a:xfrm>
              <a:off x="1855612" y="1190625"/>
              <a:ext cx="0" cy="365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89202" name="Text Box 18"/>
            <p:cNvSpPr txBox="1">
              <a:spLocks noChangeArrowheads="1"/>
            </p:cNvSpPr>
            <p:nvPr/>
          </p:nvSpPr>
          <p:spPr bwMode="auto">
            <a:xfrm>
              <a:off x="1347612" y="1222374"/>
              <a:ext cx="509588" cy="3429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36000" tIns="36000" rIns="36000" bIns="360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 dirty="0">
                  <a:latin typeface="Helvetica" pitchFamily="34" charset="0"/>
                </a:rPr>
                <a:t>MCAD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 dirty="0">
                  <a:latin typeface="Helvetica" pitchFamily="34" charset="0"/>
                </a:rPr>
                <a:t>1</a:t>
              </a:r>
            </a:p>
          </p:txBody>
        </p:sp>
        <p:sp>
          <p:nvSpPr>
            <p:cNvPr id="4189203" name="Text Box 19"/>
            <p:cNvSpPr txBox="1">
              <a:spLocks noChangeArrowheads="1"/>
            </p:cNvSpPr>
            <p:nvPr/>
          </p:nvSpPr>
          <p:spPr bwMode="auto">
            <a:xfrm>
              <a:off x="1862218" y="1222016"/>
              <a:ext cx="504568" cy="3429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72000" tIns="36000" rIns="72000" bIns="360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 dirty="0">
                  <a:latin typeface="Helvetica" pitchFamily="34" charset="0"/>
                </a:rPr>
                <a:t>MCAD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 dirty="0">
                  <a:latin typeface="Helvetica" pitchFamily="34" charset="0"/>
                </a:rPr>
                <a:t>n</a:t>
              </a:r>
            </a:p>
          </p:txBody>
        </p:sp>
      </p:grpSp>
      <p:grpSp>
        <p:nvGrpSpPr>
          <p:cNvPr id="94" name="Group 93"/>
          <p:cNvGrpSpPr>
            <a:grpSpLocks noChangeAspect="1"/>
          </p:cNvGrpSpPr>
          <p:nvPr/>
        </p:nvGrpSpPr>
        <p:grpSpPr>
          <a:xfrm>
            <a:off x="382943" y="4080624"/>
            <a:ext cx="1134803" cy="648462"/>
            <a:chOff x="2620963" y="3429000"/>
            <a:chExt cx="1233487" cy="704850"/>
          </a:xfrm>
        </p:grpSpPr>
        <p:sp>
          <p:nvSpPr>
            <p:cNvPr id="4189194" name="Rectangle 10"/>
            <p:cNvSpPr>
              <a:spLocks noChangeArrowheads="1"/>
            </p:cNvSpPr>
            <p:nvPr/>
          </p:nvSpPr>
          <p:spPr bwMode="auto">
            <a:xfrm>
              <a:off x="2819400" y="3429000"/>
              <a:ext cx="1035050" cy="53816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108000" anchor="ctr"/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en-US" sz="1300" dirty="0">
                <a:latin typeface="Helvetica" pitchFamily="34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en-US" sz="1300" dirty="0">
                <a:latin typeface="Helvetica" pitchFamily="34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dirty="0">
                  <a:latin typeface="Helvetica" pitchFamily="34" charset="0"/>
                </a:rPr>
                <a:t>Software</a:t>
              </a:r>
              <a:endParaRPr lang="en-US" sz="1300" dirty="0">
                <a:latin typeface="Helvetica" pitchFamily="34" charset="0"/>
              </a:endParaRPr>
            </a:p>
          </p:txBody>
        </p:sp>
        <p:sp>
          <p:nvSpPr>
            <p:cNvPr id="4189208" name="Line 24"/>
            <p:cNvSpPr>
              <a:spLocks noChangeShapeType="1"/>
            </p:cNvSpPr>
            <p:nvPr/>
          </p:nvSpPr>
          <p:spPr bwMode="auto">
            <a:xfrm>
              <a:off x="2817813" y="3802063"/>
              <a:ext cx="1027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89209" name="Line 25"/>
            <p:cNvSpPr>
              <a:spLocks noChangeShapeType="1"/>
            </p:cNvSpPr>
            <p:nvPr/>
          </p:nvSpPr>
          <p:spPr bwMode="auto">
            <a:xfrm>
              <a:off x="3338513" y="3432175"/>
              <a:ext cx="0" cy="365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89210" name="Text Box 26"/>
            <p:cNvSpPr txBox="1">
              <a:spLocks noChangeArrowheads="1"/>
            </p:cNvSpPr>
            <p:nvPr/>
          </p:nvSpPr>
          <p:spPr bwMode="auto">
            <a:xfrm>
              <a:off x="2830513" y="3451225"/>
              <a:ext cx="509587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>
                  <a:latin typeface="Helvetica" pitchFamily="34" charset="0"/>
                </a:rPr>
                <a:t>SW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>
                  <a:latin typeface="Helvetica" pitchFamily="34" charset="0"/>
                </a:rPr>
                <a:t>1</a:t>
              </a:r>
            </a:p>
          </p:txBody>
        </p:sp>
        <p:sp>
          <p:nvSpPr>
            <p:cNvPr id="4189211" name="Text Box 27"/>
            <p:cNvSpPr txBox="1">
              <a:spLocks noChangeArrowheads="1"/>
            </p:cNvSpPr>
            <p:nvPr/>
          </p:nvSpPr>
          <p:spPr bwMode="auto">
            <a:xfrm>
              <a:off x="3340100" y="3451225"/>
              <a:ext cx="509588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 dirty="0">
                  <a:latin typeface="Helvetica" pitchFamily="34" charset="0"/>
                </a:rPr>
                <a:t>SW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 dirty="0">
                  <a:latin typeface="Helvetica" pitchFamily="34" charset="0"/>
                </a:rPr>
                <a:t>n</a:t>
              </a:r>
            </a:p>
          </p:txBody>
        </p:sp>
        <p:sp>
          <p:nvSpPr>
            <p:cNvPr id="4189222" name="AutoShape 38"/>
            <p:cNvSpPr>
              <a:spLocks noChangeArrowheads="1"/>
            </p:cNvSpPr>
            <p:nvPr/>
          </p:nvSpPr>
          <p:spPr bwMode="auto">
            <a:xfrm>
              <a:off x="2620963" y="3884613"/>
              <a:ext cx="411162" cy="249237"/>
            </a:xfrm>
            <a:prstGeom prst="flowChartMagneticDisk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3150" y="2989931"/>
            <a:ext cx="913799" cy="684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Title 72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r>
              <a:rPr lang="en-GB" dirty="0" smtClean="0"/>
              <a:t>Integrating V6 with </a:t>
            </a:r>
            <a:r>
              <a:rPr lang="en-US" dirty="0" smtClean="0"/>
              <a:t>Heterogeneous</a:t>
            </a:r>
            <a:r>
              <a:rPr lang="en-GB" dirty="0" smtClean="0"/>
              <a:t> Systems</a:t>
            </a:r>
            <a:endParaRPr lang="en-US" dirty="0" smtClean="0"/>
          </a:p>
        </p:txBody>
      </p:sp>
      <p:grpSp>
        <p:nvGrpSpPr>
          <p:cNvPr id="98" name="Group 97"/>
          <p:cNvGrpSpPr/>
          <p:nvPr/>
        </p:nvGrpSpPr>
        <p:grpSpPr>
          <a:xfrm>
            <a:off x="824087" y="5475111"/>
            <a:ext cx="846666" cy="812800"/>
            <a:chOff x="4741631" y="3578576"/>
            <a:chExt cx="1391810" cy="812800"/>
          </a:xfrm>
        </p:grpSpPr>
        <p:sp>
          <p:nvSpPr>
            <p:cNvPr id="4189229" name="Rectangle 45"/>
            <p:cNvSpPr>
              <a:spLocks noChangeArrowheads="1"/>
            </p:cNvSpPr>
            <p:nvPr/>
          </p:nvSpPr>
          <p:spPr bwMode="auto">
            <a:xfrm>
              <a:off x="4741631" y="3578576"/>
              <a:ext cx="1391810" cy="68703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 smtClean="0">
                  <a:latin typeface="Helvetica" pitchFamily="34" charset="0"/>
                </a:rPr>
                <a:t>ERP</a:t>
              </a:r>
              <a:endParaRPr lang="en-US" sz="1300" dirty="0">
                <a:latin typeface="Helvetica" pitchFamily="34" charset="0"/>
              </a:endParaRPr>
            </a:p>
          </p:txBody>
        </p:sp>
        <p:sp>
          <p:nvSpPr>
            <p:cNvPr id="4189233" name="AutoShape 49"/>
            <p:cNvSpPr>
              <a:spLocks noChangeArrowheads="1"/>
            </p:cNvSpPr>
            <p:nvPr/>
          </p:nvSpPr>
          <p:spPr bwMode="auto">
            <a:xfrm>
              <a:off x="5018089" y="4176713"/>
              <a:ext cx="595744" cy="214663"/>
            </a:xfrm>
            <a:prstGeom prst="flowChartMagneticDisk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940017" y="3378819"/>
            <a:ext cx="3527681" cy="1209013"/>
            <a:chOff x="2019982" y="3119170"/>
            <a:chExt cx="3527681" cy="1209013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>
              <a:off x="2024840" y="3119170"/>
              <a:ext cx="3511673" cy="1209013"/>
            </a:xfrm>
            <a:prstGeom prst="flowChartAlternateProcess">
              <a:avLst/>
            </a:prstGeom>
            <a:solidFill>
              <a:schemeClr val="accent3">
                <a:alpha val="58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100"/>
            </a:p>
          </p:txBody>
        </p:sp>
        <p:pic>
          <p:nvPicPr>
            <p:cNvPr id="91" name="Picture 96" descr="zoom-enovia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16767" y="3142387"/>
              <a:ext cx="2730896" cy="117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3" descr="C:\Documents and Settings\fmp\Desktop\V6\V6_logo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19982" y="3343298"/>
              <a:ext cx="773053" cy="802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9" name="Rectangle 71"/>
          <p:cNvSpPr>
            <a:spLocks noChangeArrowheads="1"/>
          </p:cNvSpPr>
          <p:nvPr/>
        </p:nvSpPr>
        <p:spPr bwMode="auto">
          <a:xfrm>
            <a:off x="736981" y="708917"/>
            <a:ext cx="8132699" cy="42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r>
              <a:rPr lang="en-GB" sz="2000" b="1" dirty="0" smtClean="0"/>
              <a:t>To support existing processes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and Collaborate across disciplines </a:t>
            </a:r>
          </a:p>
        </p:txBody>
      </p:sp>
      <p:pic>
        <p:nvPicPr>
          <p:cNvPr id="172" name="Picture 41" descr="V6_ImportV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77199" y="2688489"/>
            <a:ext cx="849774" cy="674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37"/>
          <p:cNvPicPr>
            <a:picLocks noChangeAspect="1" noChangeArrowheads="1"/>
          </p:cNvPicPr>
          <p:nvPr/>
        </p:nvPicPr>
        <p:blipFill>
          <a:blip r:embed="rId7"/>
          <a:srcRect l="20572" t="2864" r="3299" b="7661"/>
          <a:stretch>
            <a:fillRect/>
          </a:stretch>
        </p:blipFill>
        <p:spPr bwMode="auto">
          <a:xfrm>
            <a:off x="4733169" y="2662523"/>
            <a:ext cx="777558" cy="56435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07" name="Line 43"/>
          <p:cNvSpPr>
            <a:spLocks noChangeShapeType="1"/>
          </p:cNvSpPr>
          <p:nvPr/>
        </p:nvSpPr>
        <p:spPr bwMode="auto">
          <a:xfrm flipH="1">
            <a:off x="4008119" y="4572000"/>
            <a:ext cx="62079" cy="1584960"/>
          </a:xfrm>
          <a:prstGeom prst="line">
            <a:avLst/>
          </a:prstGeom>
          <a:noFill/>
          <a:ln w="60325" cmpd="dbl">
            <a:solidFill>
              <a:schemeClr val="tx1"/>
            </a:solidFill>
            <a:round/>
            <a:headEnd type="triangle"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16" name="Line 43"/>
          <p:cNvSpPr>
            <a:spLocks noChangeShapeType="1"/>
          </p:cNvSpPr>
          <p:nvPr/>
        </p:nvSpPr>
        <p:spPr bwMode="auto">
          <a:xfrm flipH="1">
            <a:off x="1583472" y="4594301"/>
            <a:ext cx="1639227" cy="1159728"/>
          </a:xfrm>
          <a:prstGeom prst="line">
            <a:avLst/>
          </a:prstGeom>
          <a:noFill/>
          <a:ln w="60325" cmpd="dbl">
            <a:solidFill>
              <a:schemeClr val="tx1"/>
            </a:solidFill>
            <a:round/>
            <a:headEnd type="triangle"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141493" y="1583140"/>
            <a:ext cx="2361062" cy="7506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dirty="0" smtClean="0"/>
          </a:p>
        </p:txBody>
      </p:sp>
      <p:sp>
        <p:nvSpPr>
          <p:cNvPr id="84" name="TextBox 83"/>
          <p:cNvSpPr txBox="1"/>
          <p:nvPr/>
        </p:nvSpPr>
        <p:spPr>
          <a:xfrm>
            <a:off x="5909481" y="1678675"/>
            <a:ext cx="1446662" cy="9826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dirty="0" smtClean="0"/>
          </a:p>
        </p:txBody>
      </p:sp>
      <p:grpSp>
        <p:nvGrpSpPr>
          <p:cNvPr id="188" name="Group 187"/>
          <p:cNvGrpSpPr/>
          <p:nvPr/>
        </p:nvGrpSpPr>
        <p:grpSpPr>
          <a:xfrm>
            <a:off x="158045" y="1705511"/>
            <a:ext cx="8700593" cy="4773502"/>
            <a:chOff x="158045" y="1705511"/>
            <a:chExt cx="8700593" cy="4773502"/>
          </a:xfrm>
        </p:grpSpPr>
        <p:sp>
          <p:nvSpPr>
            <p:cNvPr id="164" name="Rectangle 94"/>
            <p:cNvSpPr>
              <a:spLocks noChangeArrowheads="1"/>
            </p:cNvSpPr>
            <p:nvPr/>
          </p:nvSpPr>
          <p:spPr bwMode="auto">
            <a:xfrm>
              <a:off x="8150613" y="3754288"/>
              <a:ext cx="708025" cy="263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900" b="1" dirty="0" smtClean="0">
                  <a:cs typeface="Arial" charset="0"/>
                </a:rPr>
                <a:t>Product</a:t>
              </a:r>
              <a:br>
                <a:rPr lang="en-US" sz="900" b="1" dirty="0" smtClean="0">
                  <a:cs typeface="Arial" charset="0"/>
                </a:rPr>
              </a:br>
              <a:r>
                <a:rPr lang="en-US" sz="900" b="1" dirty="0" smtClean="0">
                  <a:cs typeface="Arial" charset="0"/>
                </a:rPr>
                <a:t>Manager</a:t>
              </a:r>
              <a:endParaRPr lang="en-US" sz="900" b="1" dirty="0">
                <a:cs typeface="Arial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158045" y="1705511"/>
              <a:ext cx="8410223" cy="4773502"/>
              <a:chOff x="158045" y="1705511"/>
              <a:chExt cx="8410223" cy="4773502"/>
            </a:xfrm>
          </p:grpSpPr>
          <p:pic>
            <p:nvPicPr>
              <p:cNvPr id="165" name="Picture 29" descr="Picture5.png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flipH="1">
                <a:off x="7913512" y="4010369"/>
                <a:ext cx="654756" cy="780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8" name="Picture 34" descr="Picture13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54000" y="5698067"/>
                <a:ext cx="780709" cy="7809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2" name="Picture 34" descr="Picture13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58045" y="3223787"/>
                <a:ext cx="476001" cy="476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8" name="Picture 34" descr="Picture13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811872" y="1705511"/>
                <a:ext cx="425264" cy="4253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3" name="Picture 33" descr="Picture9.png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156603" y="2289601"/>
                <a:ext cx="476385" cy="476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7" name="Picture 33" descr="Picture9.png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731939" y="2364057"/>
                <a:ext cx="397201" cy="3969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4" name="Picture 33" descr="Picture9.png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3163430" y="5186711"/>
                <a:ext cx="822361" cy="8218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0" name="Picture 33" descr="Picture9.png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37066" y="4311620"/>
                <a:ext cx="476385" cy="476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6" name="Picture 34" descr="Picture13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723912" y="2671280"/>
                <a:ext cx="534821" cy="5349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326251" y="3290288"/>
            <a:ext cx="1213673" cy="614033"/>
            <a:chOff x="158045" y="3699081"/>
            <a:chExt cx="1319213" cy="667427"/>
          </a:xfrm>
        </p:grpSpPr>
        <p:grpSp>
          <p:nvGrpSpPr>
            <p:cNvPr id="2" name="Group 28"/>
            <p:cNvGrpSpPr>
              <a:grpSpLocks/>
            </p:cNvGrpSpPr>
            <p:nvPr/>
          </p:nvGrpSpPr>
          <p:grpSpPr bwMode="auto">
            <a:xfrm>
              <a:off x="434270" y="3699081"/>
              <a:ext cx="1042988" cy="541111"/>
              <a:chOff x="2600" y="2657"/>
              <a:chExt cx="639" cy="367"/>
            </a:xfrm>
          </p:grpSpPr>
          <p:sp>
            <p:nvSpPr>
              <p:cNvPr id="4189213" name="Rectangle 29"/>
              <p:cNvSpPr>
                <a:spLocks noChangeArrowheads="1"/>
              </p:cNvSpPr>
              <p:nvPr/>
            </p:nvSpPr>
            <p:spPr bwMode="auto">
              <a:xfrm>
                <a:off x="2605" y="2659"/>
                <a:ext cx="634" cy="36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36000" tIns="36000" rIns="36000" bIns="108000" anchor="ctr"/>
              <a:lstStyle/>
              <a:p>
                <a:pPr algn="ctr">
                  <a:lnSpc>
                    <a:spcPct val="100000"/>
                  </a:lnSpc>
                  <a:spcAft>
                    <a:spcPct val="0"/>
                  </a:spcAft>
                  <a:buClrTx/>
                  <a:buFontTx/>
                  <a:buNone/>
                </a:pPr>
                <a:endParaRPr lang="en-US" sz="1300" dirty="0">
                  <a:latin typeface="Helvetica" pitchFamily="34" charset="0"/>
                </a:endParaRPr>
              </a:p>
              <a:p>
                <a:pPr algn="ctr">
                  <a:lnSpc>
                    <a:spcPct val="100000"/>
                  </a:lnSpc>
                  <a:spcAft>
                    <a:spcPct val="0"/>
                  </a:spcAft>
                  <a:buClrTx/>
                  <a:buFontTx/>
                  <a:buNone/>
                </a:pPr>
                <a:endParaRPr lang="en-US" sz="1300" dirty="0">
                  <a:latin typeface="Helvetica" pitchFamily="34" charset="0"/>
                </a:endParaRPr>
              </a:p>
              <a:p>
                <a:pPr algn="ctr">
                  <a:lnSpc>
                    <a:spcPct val="100000"/>
                  </a:lnSpc>
                  <a:spcAft>
                    <a:spcPct val="0"/>
                  </a:spcAft>
                  <a:buClrTx/>
                  <a:buFontTx/>
                  <a:buNone/>
                </a:pPr>
                <a:r>
                  <a:rPr lang="en-US" dirty="0">
                    <a:latin typeface="Helvetica" pitchFamily="34" charset="0"/>
                  </a:rPr>
                  <a:t>Simulation</a:t>
                </a:r>
                <a:endParaRPr lang="en-US" sz="1300" dirty="0">
                  <a:latin typeface="Helvetica" pitchFamily="34" charset="0"/>
                </a:endParaRPr>
              </a:p>
            </p:txBody>
          </p:sp>
          <p:sp>
            <p:nvSpPr>
              <p:cNvPr id="4189214" name="Line 30"/>
              <p:cNvSpPr>
                <a:spLocks noChangeShapeType="1"/>
              </p:cNvSpPr>
              <p:nvPr/>
            </p:nvSpPr>
            <p:spPr bwMode="auto">
              <a:xfrm>
                <a:off x="2600" y="2908"/>
                <a:ext cx="62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9215" name="Line 31"/>
              <p:cNvSpPr>
                <a:spLocks noChangeShapeType="1"/>
              </p:cNvSpPr>
              <p:nvPr/>
            </p:nvSpPr>
            <p:spPr bwMode="auto">
              <a:xfrm>
                <a:off x="2919" y="2657"/>
                <a:ext cx="0" cy="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9216" name="Text Box 32"/>
              <p:cNvSpPr txBox="1">
                <a:spLocks noChangeArrowheads="1"/>
              </p:cNvSpPr>
              <p:nvPr/>
            </p:nvSpPr>
            <p:spPr bwMode="auto">
              <a:xfrm>
                <a:off x="2608" y="2670"/>
                <a:ext cx="312" cy="2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100000"/>
                  </a:lnSpc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800">
                    <a:latin typeface="Helvetica" pitchFamily="34" charset="0"/>
                  </a:rPr>
                  <a:t>CAE</a:t>
                </a:r>
              </a:p>
              <a:p>
                <a:pPr algn="ctr">
                  <a:lnSpc>
                    <a:spcPct val="100000"/>
                  </a:lnSpc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800">
                    <a:latin typeface="Helvetica" pitchFamily="34" charset="0"/>
                  </a:rPr>
                  <a:t>1</a:t>
                </a:r>
              </a:p>
            </p:txBody>
          </p:sp>
          <p:sp>
            <p:nvSpPr>
              <p:cNvPr id="4189217" name="Text Box 33"/>
              <p:cNvSpPr txBox="1">
                <a:spLocks noChangeArrowheads="1"/>
              </p:cNvSpPr>
              <p:nvPr/>
            </p:nvSpPr>
            <p:spPr bwMode="auto">
              <a:xfrm>
                <a:off x="2920" y="2670"/>
                <a:ext cx="312" cy="2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100000"/>
                  </a:lnSpc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800" dirty="0">
                    <a:latin typeface="Helvetica" pitchFamily="34" charset="0"/>
                  </a:rPr>
                  <a:t>CAE</a:t>
                </a:r>
              </a:p>
              <a:p>
                <a:pPr algn="ctr">
                  <a:lnSpc>
                    <a:spcPct val="100000"/>
                  </a:lnSpc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800" dirty="0">
                    <a:latin typeface="Helvetica" pitchFamily="34" charset="0"/>
                  </a:rPr>
                  <a:t>n</a:t>
                </a:r>
              </a:p>
            </p:txBody>
          </p:sp>
        </p:grpSp>
        <p:sp>
          <p:nvSpPr>
            <p:cNvPr id="4189228" name="AutoShape 44"/>
            <p:cNvSpPr>
              <a:spLocks noChangeArrowheads="1"/>
            </p:cNvSpPr>
            <p:nvPr/>
          </p:nvSpPr>
          <p:spPr bwMode="auto">
            <a:xfrm>
              <a:off x="158045" y="4115683"/>
              <a:ext cx="411163" cy="250825"/>
            </a:xfrm>
            <a:prstGeom prst="flowChartMagneticDisk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6" name="Group 95"/>
          <p:cNvGrpSpPr>
            <a:grpSpLocks noChangeAspect="1"/>
          </p:cNvGrpSpPr>
          <p:nvPr/>
        </p:nvGrpSpPr>
        <p:grpSpPr>
          <a:xfrm>
            <a:off x="2052556" y="1984370"/>
            <a:ext cx="957771" cy="532796"/>
            <a:chOff x="1968500" y="4210050"/>
            <a:chExt cx="1041057" cy="579126"/>
          </a:xfrm>
        </p:grpSpPr>
        <p:sp>
          <p:nvSpPr>
            <p:cNvPr id="4189193" name="Rectangle 9"/>
            <p:cNvSpPr>
              <a:spLocks noChangeArrowheads="1"/>
            </p:cNvSpPr>
            <p:nvPr/>
          </p:nvSpPr>
          <p:spPr bwMode="auto">
            <a:xfrm>
              <a:off x="1973263" y="4211638"/>
              <a:ext cx="1036294" cy="57753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108000" anchor="ctr"/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en-US" sz="1300" dirty="0">
                <a:latin typeface="Helvetica" pitchFamily="34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en-US" sz="1300" dirty="0">
                <a:latin typeface="Helvetica" pitchFamily="34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dirty="0">
                  <a:latin typeface="Helvetica" pitchFamily="34" charset="0"/>
                </a:rPr>
                <a:t>Electronic</a:t>
              </a:r>
            </a:p>
          </p:txBody>
        </p:sp>
        <p:sp>
          <p:nvSpPr>
            <p:cNvPr id="4189204" name="Line 20"/>
            <p:cNvSpPr>
              <a:spLocks noChangeShapeType="1"/>
            </p:cNvSpPr>
            <p:nvPr/>
          </p:nvSpPr>
          <p:spPr bwMode="auto">
            <a:xfrm>
              <a:off x="1968500" y="4579938"/>
              <a:ext cx="1027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89205" name="Line 21"/>
            <p:cNvSpPr>
              <a:spLocks noChangeShapeType="1"/>
            </p:cNvSpPr>
            <p:nvPr/>
          </p:nvSpPr>
          <p:spPr bwMode="auto">
            <a:xfrm>
              <a:off x="2489200" y="4210050"/>
              <a:ext cx="0" cy="365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89206" name="Text Box 22"/>
            <p:cNvSpPr txBox="1">
              <a:spLocks noChangeArrowheads="1"/>
            </p:cNvSpPr>
            <p:nvPr/>
          </p:nvSpPr>
          <p:spPr bwMode="auto">
            <a:xfrm>
              <a:off x="1974850" y="4246563"/>
              <a:ext cx="509588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 dirty="0">
                  <a:latin typeface="Helvetica" pitchFamily="34" charset="0"/>
                </a:rPr>
                <a:t>ECAD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 dirty="0">
                  <a:latin typeface="Helvetica" pitchFamily="34" charset="0"/>
                </a:rPr>
                <a:t>1</a:t>
              </a:r>
            </a:p>
          </p:txBody>
        </p:sp>
        <p:sp>
          <p:nvSpPr>
            <p:cNvPr id="4189207" name="Text Box 23"/>
            <p:cNvSpPr txBox="1">
              <a:spLocks noChangeArrowheads="1"/>
            </p:cNvSpPr>
            <p:nvPr/>
          </p:nvSpPr>
          <p:spPr bwMode="auto">
            <a:xfrm>
              <a:off x="2484438" y="4246563"/>
              <a:ext cx="509587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>
                  <a:latin typeface="Helvetica" pitchFamily="34" charset="0"/>
                </a:rPr>
                <a:t>ECAD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US" sz="800">
                  <a:latin typeface="Helvetica" pitchFamily="34" charset="0"/>
                </a:rPr>
                <a:t>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45919" y="2537716"/>
            <a:ext cx="1539069" cy="1836164"/>
            <a:chOff x="1676399" y="2568196"/>
            <a:chExt cx="1539069" cy="1836164"/>
          </a:xfrm>
        </p:grpSpPr>
        <p:sp>
          <p:nvSpPr>
            <p:cNvPr id="102" name="Line 39"/>
            <p:cNvSpPr>
              <a:spLocks noChangeShapeType="1"/>
            </p:cNvSpPr>
            <p:nvPr/>
          </p:nvSpPr>
          <p:spPr bwMode="auto">
            <a:xfrm>
              <a:off x="2629841" y="2568196"/>
              <a:ext cx="585627" cy="8733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/>
              <a:tailEnd type="triangle" w="med" len="med"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4" name="Line 43"/>
            <p:cNvSpPr>
              <a:spLocks noChangeShapeType="1"/>
            </p:cNvSpPr>
            <p:nvPr/>
          </p:nvSpPr>
          <p:spPr bwMode="auto">
            <a:xfrm flipH="1" flipV="1">
              <a:off x="1722118" y="3718558"/>
              <a:ext cx="1280161" cy="2286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/>
              <a:tailEnd type="triangle" w="med" len="med"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5" name="Line 43"/>
            <p:cNvSpPr>
              <a:spLocks noChangeShapeType="1"/>
            </p:cNvSpPr>
            <p:nvPr/>
          </p:nvSpPr>
          <p:spPr bwMode="auto">
            <a:xfrm flipH="1">
              <a:off x="1676399" y="4244155"/>
              <a:ext cx="1298001" cy="1602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/>
              <a:tailEnd type="triangle" w="med" len="med"/>
            </a:ln>
            <a:effectLst/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118" name="Rectangle 94"/>
          <p:cNvSpPr>
            <a:spLocks noChangeArrowheads="1"/>
          </p:cNvSpPr>
          <p:nvPr/>
        </p:nvSpPr>
        <p:spPr bwMode="auto">
          <a:xfrm>
            <a:off x="4031264" y="2129455"/>
            <a:ext cx="708025" cy="131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 b="1" dirty="0" smtClean="0">
                <a:cs typeface="Arial" charset="0"/>
              </a:rPr>
              <a:t>Designer</a:t>
            </a:r>
            <a:endParaRPr lang="en-US" sz="900" b="1" dirty="0">
              <a:cs typeface="Arial" charset="0"/>
            </a:endParaRPr>
          </a:p>
        </p:txBody>
      </p:sp>
      <p:pic>
        <p:nvPicPr>
          <p:cNvPr id="85" name="Picture 89" descr="NX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50520" y="2124488"/>
            <a:ext cx="470535" cy="32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95" descr="mentor-graphics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510721" y="1482834"/>
            <a:ext cx="6588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96" descr="Cadence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29623" y="1774324"/>
            <a:ext cx="660400" cy="16033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</p:pic>
      <p:pic>
        <p:nvPicPr>
          <p:cNvPr id="99" name="Picture 87" descr="AutoCad"/>
          <p:cNvPicPr>
            <a:picLocks noChangeAspect="1" noChangeArrowheads="1"/>
          </p:cNvPicPr>
          <p:nvPr/>
        </p:nvPicPr>
        <p:blipFill>
          <a:blip r:embed="rId14"/>
          <a:srcRect t="12408" b="17622"/>
          <a:stretch>
            <a:fillRect/>
          </a:stretch>
        </p:blipFill>
        <p:spPr bwMode="auto">
          <a:xfrm>
            <a:off x="274320" y="1850390"/>
            <a:ext cx="677863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91"/>
          <p:cNvPicPr>
            <a:picLocks noChangeAspect="1" noChangeArrowheads="1"/>
          </p:cNvPicPr>
          <p:nvPr/>
        </p:nvPicPr>
        <p:blipFill>
          <a:blip r:embed="rId15"/>
          <a:srcRect l="38528" t="30925" r="29909" b="59700"/>
          <a:stretch>
            <a:fillRect/>
          </a:stretch>
        </p:blipFill>
        <p:spPr bwMode="auto">
          <a:xfrm>
            <a:off x="228600" y="2566670"/>
            <a:ext cx="7207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0" name="Group 99"/>
          <p:cNvGrpSpPr/>
          <p:nvPr/>
        </p:nvGrpSpPr>
        <p:grpSpPr>
          <a:xfrm>
            <a:off x="2148097" y="6077373"/>
            <a:ext cx="4204009" cy="780629"/>
            <a:chOff x="2887804" y="3086800"/>
            <a:chExt cx="10276164" cy="652366"/>
          </a:xfrm>
          <a:noFill/>
        </p:grpSpPr>
        <p:sp>
          <p:nvSpPr>
            <p:cNvPr id="4189191" name="Rectangle 7"/>
            <p:cNvSpPr>
              <a:spLocks noChangeArrowheads="1"/>
            </p:cNvSpPr>
            <p:nvPr/>
          </p:nvSpPr>
          <p:spPr bwMode="auto">
            <a:xfrm>
              <a:off x="2887804" y="3086800"/>
              <a:ext cx="10276164" cy="486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/>
                <a:t>Enterprise PDM</a:t>
              </a:r>
            </a:p>
          </p:txBody>
        </p:sp>
        <p:sp>
          <p:nvSpPr>
            <p:cNvPr id="4189198" name="AutoShape 14"/>
            <p:cNvSpPr>
              <a:spLocks noChangeArrowheads="1"/>
            </p:cNvSpPr>
            <p:nvPr/>
          </p:nvSpPr>
          <p:spPr bwMode="auto">
            <a:xfrm>
              <a:off x="11653888" y="3470431"/>
              <a:ext cx="1226596" cy="26873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fr-FR" sz="1600" b="1"/>
            </a:p>
          </p:txBody>
        </p:sp>
      </p:grpSp>
      <p:sp>
        <p:nvSpPr>
          <p:cNvPr id="78" name="Line 43"/>
          <p:cNvSpPr>
            <a:spLocks noChangeShapeType="1"/>
          </p:cNvSpPr>
          <p:nvPr/>
        </p:nvSpPr>
        <p:spPr bwMode="auto">
          <a:xfrm flipH="1" flipV="1">
            <a:off x="1572322" y="6053996"/>
            <a:ext cx="759912" cy="202965"/>
          </a:xfrm>
          <a:prstGeom prst="line">
            <a:avLst/>
          </a:prstGeom>
          <a:noFill/>
          <a:ln w="60325" cmpd="dbl">
            <a:solidFill>
              <a:schemeClr val="tx1"/>
            </a:solidFill>
            <a:round/>
            <a:headEnd type="triangle"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81" name="Oval 80"/>
          <p:cNvSpPr/>
          <p:nvPr/>
        </p:nvSpPr>
        <p:spPr bwMode="auto">
          <a:xfrm rot="2123821">
            <a:off x="327380" y="754179"/>
            <a:ext cx="2498820" cy="4512941"/>
          </a:xfrm>
          <a:prstGeom prst="ellipse">
            <a:avLst/>
          </a:prstGeom>
          <a:gradFill flip="none" rotWithShape="1">
            <a:gsLst>
              <a:gs pos="0">
                <a:srgbClr val="8488C4">
                  <a:alpha val="26000"/>
                </a:srgbClr>
              </a:gs>
              <a:gs pos="53000">
                <a:srgbClr val="D4DEFF">
                  <a:alpha val="26000"/>
                </a:srgbClr>
              </a:gs>
              <a:gs pos="83000">
                <a:srgbClr val="D4DEFF">
                  <a:alpha val="85000"/>
                </a:srgbClr>
              </a:gs>
              <a:gs pos="100000">
                <a:srgbClr val="96AB94"/>
              </a:gs>
            </a:gsLst>
            <a:lin ang="2700000" scaled="1"/>
            <a:tileRect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b" anchorCtr="1">
            <a:noAutofit/>
          </a:bodyPr>
          <a:lstStyle/>
          <a:p>
            <a:pPr marL="284163" indent="-284163" algn="r">
              <a:spcBef>
                <a:spcPct val="20000"/>
              </a:spcBef>
              <a:buClr>
                <a:srgbClr val="9A092D"/>
              </a:buClr>
              <a:buSzPct val="160000"/>
            </a:pP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9" name="Oval 88"/>
          <p:cNvSpPr/>
          <p:nvPr/>
        </p:nvSpPr>
        <p:spPr bwMode="auto">
          <a:xfrm rot="5202286">
            <a:off x="2477412" y="2246131"/>
            <a:ext cx="1991005" cy="6842700"/>
          </a:xfrm>
          <a:prstGeom prst="ellipse">
            <a:avLst/>
          </a:prstGeom>
          <a:gradFill flip="none" rotWithShape="1">
            <a:gsLst>
              <a:gs pos="0">
                <a:srgbClr val="8488C4">
                  <a:alpha val="26000"/>
                </a:srgbClr>
              </a:gs>
              <a:gs pos="53000">
                <a:srgbClr val="D4DEFF">
                  <a:alpha val="26000"/>
                </a:srgbClr>
              </a:gs>
              <a:gs pos="83000">
                <a:srgbClr val="D4DEFF">
                  <a:alpha val="85000"/>
                </a:srgbClr>
              </a:gs>
              <a:gs pos="100000">
                <a:srgbClr val="96AB94"/>
              </a:gs>
            </a:gsLst>
            <a:lin ang="2700000" scaled="1"/>
            <a:tileRect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b" anchorCtr="1">
            <a:noAutofit/>
          </a:bodyPr>
          <a:lstStyle/>
          <a:p>
            <a:pPr marL="284163" indent="-284163" algn="r">
              <a:spcBef>
                <a:spcPct val="20000"/>
              </a:spcBef>
              <a:buClr>
                <a:srgbClr val="9A092D"/>
              </a:buClr>
              <a:buSzPct val="160000"/>
            </a:pP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6552515" y="1749697"/>
            <a:ext cx="2606040" cy="2983102"/>
          </a:xfrm>
          <a:prstGeom prst="ellipse">
            <a:avLst/>
          </a:prstGeom>
          <a:gradFill flip="none" rotWithShape="1">
            <a:gsLst>
              <a:gs pos="0">
                <a:srgbClr val="8488C4">
                  <a:alpha val="26000"/>
                </a:srgbClr>
              </a:gs>
              <a:gs pos="53000">
                <a:srgbClr val="D4DEFF">
                  <a:alpha val="26000"/>
                </a:srgbClr>
              </a:gs>
              <a:gs pos="83000">
                <a:srgbClr val="D4DEFF">
                  <a:alpha val="85000"/>
                </a:srgbClr>
              </a:gs>
              <a:gs pos="100000">
                <a:srgbClr val="96AB94"/>
              </a:gs>
            </a:gsLst>
            <a:lin ang="2700000" scaled="1"/>
            <a:tileRect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b" anchorCtr="1">
            <a:noAutofit/>
          </a:bodyPr>
          <a:lstStyle/>
          <a:p>
            <a:pPr marL="284163" indent="-284163" algn="r">
              <a:spcBef>
                <a:spcPct val="20000"/>
              </a:spcBef>
              <a:buClr>
                <a:srgbClr val="9A092D"/>
              </a:buClr>
              <a:buSzPct val="160000"/>
            </a:pPr>
            <a:endParaRPr lang="en-US" sz="2000" b="1" dirty="0" smtClean="0">
              <a:solidFill>
                <a:srgbClr val="C00000"/>
              </a:solidFill>
            </a:endParaRPr>
          </a:p>
        </p:txBody>
      </p:sp>
      <p:sp>
        <p:nvSpPr>
          <p:cNvPr id="171" name="Oval Callout 170"/>
          <p:cNvSpPr/>
          <p:nvPr/>
        </p:nvSpPr>
        <p:spPr bwMode="auto">
          <a:xfrm>
            <a:off x="141992" y="1326331"/>
            <a:ext cx="1801505" cy="878006"/>
          </a:xfrm>
          <a:prstGeom prst="wedgeEllipseCallout">
            <a:avLst>
              <a:gd name="adj1" fmla="val 4513"/>
              <a:gd name="adj2" fmla="val 120433"/>
            </a:avLst>
          </a:prstGeom>
          <a:solidFill>
            <a:srgbClr val="CDF765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Check-IN my Design as a New Revision</a:t>
            </a:r>
          </a:p>
        </p:txBody>
      </p:sp>
      <p:sp>
        <p:nvSpPr>
          <p:cNvPr id="117" name="Line 43"/>
          <p:cNvSpPr>
            <a:spLocks noChangeShapeType="1"/>
          </p:cNvSpPr>
          <p:nvPr/>
        </p:nvSpPr>
        <p:spPr bwMode="auto">
          <a:xfrm flipH="1" flipV="1">
            <a:off x="2042159" y="3124199"/>
            <a:ext cx="960119" cy="533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35858" y="1126540"/>
            <a:ext cx="4404360" cy="132978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 anchorCtr="1">
            <a:noAutofit/>
          </a:bodyPr>
          <a:lstStyle/>
          <a:p>
            <a:pPr marL="284163" indent="-284163" algn="r">
              <a:spcBef>
                <a:spcPct val="20000"/>
              </a:spcBef>
              <a:buClr>
                <a:srgbClr val="9A092D"/>
              </a:buClr>
              <a:buSzPct val="160000"/>
            </a:pPr>
            <a:r>
              <a:rPr lang="en-US" sz="2000" b="1" dirty="0" smtClean="0">
                <a:solidFill>
                  <a:schemeClr val="tx1"/>
                </a:solidFill>
              </a:rPr>
              <a:t> Desktop Applications Integration</a:t>
            </a:r>
          </a:p>
        </p:txBody>
      </p:sp>
      <p:sp>
        <p:nvSpPr>
          <p:cNvPr id="170" name="Oval Callout 169"/>
          <p:cNvSpPr/>
          <p:nvPr/>
        </p:nvSpPr>
        <p:spPr bwMode="auto">
          <a:xfrm>
            <a:off x="823400" y="4926842"/>
            <a:ext cx="1701436" cy="563688"/>
          </a:xfrm>
          <a:prstGeom prst="wedgeEllipseCallout">
            <a:avLst>
              <a:gd name="adj1" fmla="val -53691"/>
              <a:gd name="adj2" fmla="val 132666"/>
            </a:avLst>
          </a:prstGeom>
          <a:solidFill>
            <a:srgbClr val="CDF765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Synchronize the EBOM</a:t>
            </a:r>
          </a:p>
        </p:txBody>
      </p:sp>
      <p:sp>
        <p:nvSpPr>
          <p:cNvPr id="174" name="Oval Callout 173"/>
          <p:cNvSpPr/>
          <p:nvPr/>
        </p:nvSpPr>
        <p:spPr bwMode="auto">
          <a:xfrm>
            <a:off x="3912616" y="4748440"/>
            <a:ext cx="1751205" cy="598311"/>
          </a:xfrm>
          <a:prstGeom prst="wedgeEllipseCallout">
            <a:avLst>
              <a:gd name="adj1" fmla="val -66501"/>
              <a:gd name="adj2" fmla="val 78794"/>
            </a:avLst>
          </a:prstGeom>
          <a:solidFill>
            <a:srgbClr val="CDF765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Release the Product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379972" y="4934012"/>
            <a:ext cx="4949112" cy="1493691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 anchorCtr="1">
            <a:noAutofit/>
          </a:bodyPr>
          <a:lstStyle/>
          <a:p>
            <a:pPr marL="284163" indent="-284163" algn="r">
              <a:spcBef>
                <a:spcPct val="20000"/>
              </a:spcBef>
              <a:buClr>
                <a:srgbClr val="9A092D"/>
              </a:buClr>
              <a:buSzPct val="160000"/>
            </a:pPr>
            <a:r>
              <a:rPr lang="en-US" sz="2000" b="1" dirty="0" smtClean="0">
                <a:solidFill>
                  <a:schemeClr val="tx1"/>
                </a:solidFill>
              </a:rPr>
              <a:t> xPDM Orchestration</a:t>
            </a:r>
          </a:p>
        </p:txBody>
      </p:sp>
      <p:sp>
        <p:nvSpPr>
          <p:cNvPr id="169" name="Oval Callout 168"/>
          <p:cNvSpPr/>
          <p:nvPr/>
        </p:nvSpPr>
        <p:spPr bwMode="auto">
          <a:xfrm>
            <a:off x="6492240" y="2565779"/>
            <a:ext cx="1692757" cy="978654"/>
          </a:xfrm>
          <a:prstGeom prst="wedgeEllipseCallout">
            <a:avLst>
              <a:gd name="adj1" fmla="val 43358"/>
              <a:gd name="adj2" fmla="val 106017"/>
            </a:avLst>
          </a:prstGeom>
          <a:solidFill>
            <a:srgbClr val="CDF765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Give me the Program instant dashboard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495283" y="1975614"/>
            <a:ext cx="2489982" cy="117996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rtlCol="0" anchor="ctr" anchorCtr="1">
            <a:noAutofit/>
          </a:bodyPr>
          <a:lstStyle/>
          <a:p>
            <a:pPr marL="284163" indent="-284163" algn="r">
              <a:spcBef>
                <a:spcPct val="20000"/>
              </a:spcBef>
              <a:buClr>
                <a:srgbClr val="9A092D"/>
              </a:buClr>
              <a:buSzPct val="160000"/>
            </a:pPr>
            <a:r>
              <a:rPr lang="en-US" sz="2000" b="1" dirty="0" smtClean="0">
                <a:solidFill>
                  <a:schemeClr val="tx1"/>
                </a:solidFill>
              </a:rPr>
              <a:t> IP Federation</a:t>
            </a:r>
          </a:p>
        </p:txBody>
      </p:sp>
      <p:sp>
        <p:nvSpPr>
          <p:cNvPr id="103" name="Line 43"/>
          <p:cNvSpPr>
            <a:spLocks noChangeShapeType="1"/>
          </p:cNvSpPr>
          <p:nvPr/>
        </p:nvSpPr>
        <p:spPr bwMode="auto">
          <a:xfrm flipH="1">
            <a:off x="6521986" y="3701667"/>
            <a:ext cx="1233888" cy="24237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/>
            <a:tailEnd type="none" w="med" len="med"/>
          </a:ln>
          <a:effectLst/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  <p:bldP spid="89" grpId="0" animBg="1"/>
      <p:bldP spid="80" grpId="0" animBg="1"/>
      <p:bldP spid="171" grpId="0" animBg="1"/>
      <p:bldP spid="88" grpId="0" animBg="1"/>
      <p:bldP spid="170" grpId="0" animBg="1"/>
      <p:bldP spid="174" grpId="0" animBg="1"/>
      <p:bldP spid="90" grpId="0" animBg="1"/>
      <p:bldP spid="169" grpId="0" animBg="1"/>
      <p:bldP spid="8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Agenda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gray">
          <a:xfrm>
            <a:off x="1609725" y="1365250"/>
            <a:ext cx="522288" cy="2496745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gray">
          <a:xfrm>
            <a:off x="1841500" y="1492730"/>
            <a:ext cx="655638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3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gray">
          <a:xfrm>
            <a:off x="2713038" y="1484792"/>
            <a:ext cx="5324475" cy="554038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V6 PLM Integration Strategy 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gray">
          <a:xfrm>
            <a:off x="2203450" y="1929292"/>
            <a:ext cx="509270" cy="1789268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gray">
          <a:xfrm>
            <a:off x="2270125" y="2167417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1.1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gray">
          <a:xfrm>
            <a:off x="2970212" y="2159480"/>
            <a:ext cx="4355745" cy="407987"/>
          </a:xfrm>
          <a:prstGeom prst="rect">
            <a:avLst/>
          </a:prstGeom>
          <a:gradFill rotWithShape="0">
            <a:gsLst>
              <a:gs pos="0">
                <a:srgbClr val="003399">
                  <a:alpha val="18999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ea typeface="ＭＳ Ｐゴシック" pitchFamily="34" charset="-128"/>
              </a:rPr>
              <a:t>Desktop Applications Integration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gray">
          <a:xfrm>
            <a:off x="2270125" y="2636047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1.2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gray">
          <a:xfrm>
            <a:off x="2979738" y="2618585"/>
            <a:ext cx="4346220" cy="407987"/>
          </a:xfrm>
          <a:prstGeom prst="rect">
            <a:avLst/>
          </a:prstGeom>
          <a:gradFill rotWithShape="0">
            <a:gsLst>
              <a:gs pos="0">
                <a:srgbClr val="003399">
                  <a:alpha val="18999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 dirty="0" smtClean="0">
                <a:solidFill>
                  <a:srgbClr val="FFFFFF"/>
                </a:solidFill>
                <a:ea typeface="ＭＳ Ｐゴシック" pitchFamily="34" charset="-128"/>
              </a:rPr>
              <a:t>IP Federation</a:t>
            </a: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gray">
          <a:xfrm>
            <a:off x="2270125" y="3114202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1.3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72" name="Rectangle 16"/>
          <p:cNvSpPr>
            <a:spLocks noChangeArrowheads="1"/>
          </p:cNvSpPr>
          <p:nvPr/>
        </p:nvSpPr>
        <p:spPr bwMode="gray">
          <a:xfrm>
            <a:off x="2989262" y="3106265"/>
            <a:ext cx="4336695" cy="407987"/>
          </a:xfrm>
          <a:prstGeom prst="rect">
            <a:avLst/>
          </a:prstGeom>
          <a:gradFill rotWithShape="0">
            <a:gsLst>
              <a:gs pos="0">
                <a:srgbClr val="003399">
                  <a:alpha val="18999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 dirty="0" smtClean="0">
                <a:solidFill>
                  <a:srgbClr val="FFFFFF"/>
                </a:solidFill>
                <a:ea typeface="ＭＳ Ｐゴシック" pitchFamily="34" charset="-128"/>
              </a:rPr>
              <a:t>xPDM orchestration</a:t>
            </a: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gray">
          <a:xfrm>
            <a:off x="1841500" y="1492730"/>
            <a:ext cx="655638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5"/>
          <p:cNvGrpSpPr>
            <a:grpSpLocks/>
          </p:cNvGrpSpPr>
          <p:nvPr/>
        </p:nvGrpSpPr>
        <p:grpSpPr bwMode="auto">
          <a:xfrm>
            <a:off x="5878513" y="2151063"/>
            <a:ext cx="1930400" cy="461962"/>
            <a:chOff x="5878287" y="2151063"/>
            <a:chExt cx="1930400" cy="461508"/>
          </a:xfrm>
        </p:grpSpPr>
        <p:sp>
          <p:nvSpPr>
            <p:cNvPr id="5164" name="AutoShape 3"/>
            <p:cNvSpPr>
              <a:spLocks noChangeArrowheads="1"/>
            </p:cNvSpPr>
            <p:nvPr/>
          </p:nvSpPr>
          <p:spPr bwMode="auto">
            <a:xfrm rot="5400000">
              <a:off x="6622256" y="1472407"/>
              <a:ext cx="357187" cy="1714500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5165" name="Rectangle 44"/>
            <p:cNvSpPr>
              <a:spLocks noChangeArrowheads="1"/>
            </p:cNvSpPr>
            <p:nvPr/>
          </p:nvSpPr>
          <p:spPr bwMode="auto">
            <a:xfrm>
              <a:off x="5878287" y="2322286"/>
              <a:ext cx="1930400" cy="290285"/>
            </a:xfrm>
            <a:prstGeom prst="rect">
              <a:avLst/>
            </a:prstGeom>
            <a:solidFill>
              <a:schemeClr val="bg1">
                <a:alpha val="94901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123" name="TextBox 84"/>
          <p:cNvSpPr txBox="1">
            <a:spLocks noChangeArrowheads="1"/>
          </p:cNvSpPr>
          <p:nvPr/>
        </p:nvSpPr>
        <p:spPr bwMode="auto">
          <a:xfrm>
            <a:off x="1029924" y="937953"/>
            <a:ext cx="7239000" cy="648930"/>
          </a:xfrm>
          <a:prstGeom prst="rect">
            <a:avLst/>
          </a:prstGeom>
          <a:solidFill>
            <a:srgbClr val="E7FFE7"/>
          </a:solidFill>
          <a:ln w="9525" algn="ctr">
            <a:solidFill>
              <a:srgbClr val="FFCC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1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Leveraging V6 Unified Live Collaboration backbone to connect  V6 with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xPDM/ERP/CRM/etc </a:t>
            </a:r>
            <a:r>
              <a:rPr lang="en-US" sz="2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systems</a:t>
            </a: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304800" y="3048000"/>
            <a:ext cx="7772400" cy="1752600"/>
          </a:xfrm>
          <a:prstGeom prst="flowChartAlternateProcess">
            <a:avLst/>
          </a:prstGeom>
          <a:solidFill>
            <a:schemeClr val="accent3">
              <a:alpha val="58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5125" name="AutoShape 11"/>
          <p:cNvSpPr>
            <a:spLocks noChangeArrowheads="1"/>
          </p:cNvSpPr>
          <p:nvPr/>
        </p:nvSpPr>
        <p:spPr bwMode="auto">
          <a:xfrm>
            <a:off x="1458913" y="4202113"/>
            <a:ext cx="6199187" cy="438150"/>
          </a:xfrm>
          <a:prstGeom prst="flowChartAlternateProcess">
            <a:avLst/>
          </a:prstGeom>
          <a:solidFill>
            <a:srgbClr val="FFC000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63" name="Straight Connector 62"/>
          <p:cNvCxnSpPr>
            <a:stCxn id="5151" idx="6"/>
            <a:endCxn id="5141" idx="2"/>
          </p:cNvCxnSpPr>
          <p:nvPr/>
        </p:nvCxnSpPr>
        <p:spPr>
          <a:xfrm>
            <a:off x="1916113" y="4030663"/>
            <a:ext cx="5314950" cy="1587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6695281" y="3704432"/>
            <a:ext cx="1177925" cy="1588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 flipH="1">
            <a:off x="5774532" y="3702844"/>
            <a:ext cx="1173162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1278731" y="3704432"/>
            <a:ext cx="1166813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2644" name="AutoShape 4"/>
          <p:cNvSpPr>
            <a:spLocks noChangeArrowheads="1"/>
          </p:cNvSpPr>
          <p:nvPr/>
        </p:nvSpPr>
        <p:spPr bwMode="auto">
          <a:xfrm>
            <a:off x="1374775" y="2254250"/>
            <a:ext cx="962025" cy="665163"/>
          </a:xfrm>
          <a:prstGeom prst="flowChartAlternateProcess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392645" name="AutoShape 5"/>
          <p:cNvSpPr>
            <a:spLocks noChangeArrowheads="1"/>
          </p:cNvSpPr>
          <p:nvPr/>
        </p:nvSpPr>
        <p:spPr bwMode="auto">
          <a:xfrm>
            <a:off x="5926138" y="2252663"/>
            <a:ext cx="869950" cy="663575"/>
          </a:xfrm>
          <a:prstGeom prst="flowChartAlternateProcess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132" name="AutoShape 6"/>
          <p:cNvSpPr>
            <a:spLocks noChangeArrowheads="1"/>
          </p:cNvSpPr>
          <p:nvPr/>
        </p:nvSpPr>
        <p:spPr bwMode="auto">
          <a:xfrm>
            <a:off x="304800" y="4919663"/>
            <a:ext cx="7772400" cy="1100137"/>
          </a:xfrm>
          <a:prstGeom prst="flowChartAlternateProcess">
            <a:avLst/>
          </a:prstGeom>
          <a:solidFill>
            <a:srgbClr val="FF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1392647" name="AutoShape 7"/>
          <p:cNvSpPr>
            <a:spLocks noChangeArrowheads="1"/>
          </p:cNvSpPr>
          <p:nvPr/>
        </p:nvSpPr>
        <p:spPr bwMode="auto">
          <a:xfrm>
            <a:off x="6856413" y="2254250"/>
            <a:ext cx="857250" cy="665163"/>
          </a:xfrm>
          <a:prstGeom prst="flowChartAlternateProcess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392648" name="AutoShape 8"/>
          <p:cNvSpPr>
            <a:spLocks noChangeArrowheads="1"/>
          </p:cNvSpPr>
          <p:nvPr/>
        </p:nvSpPr>
        <p:spPr bwMode="auto">
          <a:xfrm flipV="1">
            <a:off x="1568450" y="2884488"/>
            <a:ext cx="588963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392649" name="AutoShape 9"/>
          <p:cNvSpPr>
            <a:spLocks noChangeArrowheads="1"/>
          </p:cNvSpPr>
          <p:nvPr/>
        </p:nvSpPr>
        <p:spPr bwMode="auto">
          <a:xfrm flipV="1">
            <a:off x="6067425" y="2879725"/>
            <a:ext cx="587375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1435100" y="2353993"/>
            <a:ext cx="85566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Authoring Application </a:t>
            </a:r>
            <a:r>
              <a:rPr lang="en-US" sz="900" b="1" dirty="0">
                <a:solidFill>
                  <a:schemeClr val="tx1"/>
                </a:solidFill>
              </a:rPr>
              <a:t>Integration</a:t>
            </a:r>
          </a:p>
        </p:txBody>
      </p:sp>
      <p:pic>
        <p:nvPicPr>
          <p:cNvPr id="5137" name="Picture 9" descr="V6-ReferentialG-reduced"/>
          <p:cNvPicPr>
            <a:picLocks noChangeAspect="1" noChangeArrowheads="1"/>
          </p:cNvPicPr>
          <p:nvPr/>
        </p:nvPicPr>
        <p:blipFill>
          <a:blip r:embed="rId3"/>
          <a:srcRect l="44899" t="88651" r="15483" b="685"/>
          <a:stretch>
            <a:fillRect/>
          </a:stretch>
        </p:blipFill>
        <p:spPr bwMode="auto">
          <a:xfrm>
            <a:off x="5618163" y="5038725"/>
            <a:ext cx="2287587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58" name="AutoShape 18"/>
          <p:cNvSpPr>
            <a:spLocks noChangeArrowheads="1"/>
          </p:cNvSpPr>
          <p:nvPr/>
        </p:nvSpPr>
        <p:spPr bwMode="auto">
          <a:xfrm flipV="1">
            <a:off x="6991350" y="2879725"/>
            <a:ext cx="587375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139" name="Rectangle 19"/>
          <p:cNvSpPr>
            <a:spLocks noChangeArrowheads="1"/>
          </p:cNvSpPr>
          <p:nvPr/>
        </p:nvSpPr>
        <p:spPr bwMode="auto">
          <a:xfrm>
            <a:off x="6831013" y="2366963"/>
            <a:ext cx="908050" cy="50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IP Digital Asset  Management</a:t>
            </a:r>
          </a:p>
        </p:txBody>
      </p:sp>
      <p:sp>
        <p:nvSpPr>
          <p:cNvPr id="5140" name="Oval 23"/>
          <p:cNvSpPr>
            <a:spLocks noChangeArrowheads="1"/>
          </p:cNvSpPr>
          <p:nvPr/>
        </p:nvSpPr>
        <p:spPr bwMode="auto">
          <a:xfrm>
            <a:off x="6307138" y="3979863"/>
            <a:ext cx="107950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5141" name="Oval 24"/>
          <p:cNvSpPr>
            <a:spLocks noChangeArrowheads="1"/>
          </p:cNvSpPr>
          <p:nvPr/>
        </p:nvSpPr>
        <p:spPr bwMode="auto">
          <a:xfrm>
            <a:off x="7231063" y="3979863"/>
            <a:ext cx="106362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5142" name="Oval 25"/>
          <p:cNvSpPr>
            <a:spLocks noChangeArrowheads="1"/>
          </p:cNvSpPr>
          <p:nvPr/>
        </p:nvSpPr>
        <p:spPr bwMode="auto">
          <a:xfrm>
            <a:off x="7231063" y="3665538"/>
            <a:ext cx="106362" cy="10318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5143" name="Oval 26"/>
          <p:cNvSpPr>
            <a:spLocks noChangeArrowheads="1"/>
          </p:cNvSpPr>
          <p:nvPr/>
        </p:nvSpPr>
        <p:spPr bwMode="auto">
          <a:xfrm>
            <a:off x="7231063" y="3276600"/>
            <a:ext cx="106362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5146" name="Picture 9" descr="V6-ReferentialG-reduced"/>
          <p:cNvPicPr>
            <a:picLocks noChangeAspect="1" noChangeArrowheads="1"/>
          </p:cNvPicPr>
          <p:nvPr/>
        </p:nvPicPr>
        <p:blipFill>
          <a:blip r:embed="rId4"/>
          <a:srcRect l="55496" r="37643" b="88522"/>
          <a:stretch>
            <a:fillRect/>
          </a:stretch>
        </p:blipFill>
        <p:spPr bwMode="auto">
          <a:xfrm>
            <a:off x="1655763" y="4903788"/>
            <a:ext cx="393700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47" name="Text Box 37"/>
          <p:cNvSpPr txBox="1">
            <a:spLocks noChangeArrowheads="1"/>
          </p:cNvSpPr>
          <p:nvPr/>
        </p:nvSpPr>
        <p:spPr bwMode="auto">
          <a:xfrm rot="-5400000">
            <a:off x="432594" y="5334794"/>
            <a:ext cx="1039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Connectors</a:t>
            </a:r>
          </a:p>
        </p:txBody>
      </p:sp>
      <p:sp>
        <p:nvSpPr>
          <p:cNvPr id="5148" name="Rectangle 38"/>
          <p:cNvSpPr>
            <a:spLocks noChangeArrowheads="1"/>
          </p:cNvSpPr>
          <p:nvPr/>
        </p:nvSpPr>
        <p:spPr bwMode="auto">
          <a:xfrm>
            <a:off x="1481138" y="1905000"/>
            <a:ext cx="7429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5149" name="Rectangle 39"/>
          <p:cNvSpPr>
            <a:spLocks noChangeArrowheads="1"/>
          </p:cNvSpPr>
          <p:nvPr/>
        </p:nvSpPr>
        <p:spPr bwMode="auto">
          <a:xfrm>
            <a:off x="6383338" y="1905000"/>
            <a:ext cx="881062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Enterprise</a:t>
            </a:r>
          </a:p>
        </p:txBody>
      </p:sp>
      <p:sp>
        <p:nvSpPr>
          <p:cNvPr id="5150" name="Rectangle 40"/>
          <p:cNvSpPr>
            <a:spLocks noChangeArrowheads="1"/>
          </p:cNvSpPr>
          <p:nvPr/>
        </p:nvSpPr>
        <p:spPr bwMode="auto">
          <a:xfrm>
            <a:off x="5773738" y="2308225"/>
            <a:ext cx="117475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Heterogeneous Collaborative Design &amp; Engineering</a:t>
            </a:r>
          </a:p>
        </p:txBody>
      </p:sp>
      <p:sp>
        <p:nvSpPr>
          <p:cNvPr id="5151" name="Oval 42"/>
          <p:cNvSpPr>
            <a:spLocks noChangeArrowheads="1"/>
          </p:cNvSpPr>
          <p:nvPr/>
        </p:nvSpPr>
        <p:spPr bwMode="auto">
          <a:xfrm>
            <a:off x="1809750" y="3979863"/>
            <a:ext cx="106363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grpSp>
        <p:nvGrpSpPr>
          <p:cNvPr id="44" name="Group 43"/>
          <p:cNvGrpSpPr/>
          <p:nvPr/>
        </p:nvGrpSpPr>
        <p:grpSpPr>
          <a:xfrm>
            <a:off x="1516063" y="4255434"/>
            <a:ext cx="6116637" cy="324000"/>
            <a:chOff x="1516063" y="4255434"/>
            <a:chExt cx="6116637" cy="324000"/>
          </a:xfrm>
        </p:grpSpPr>
        <p:sp>
          <p:nvSpPr>
            <p:cNvPr id="1392670" name="AutoShape 30"/>
            <p:cNvSpPr>
              <a:spLocks noChangeArrowheads="1"/>
            </p:cNvSpPr>
            <p:nvPr/>
          </p:nvSpPr>
          <p:spPr bwMode="auto">
            <a:xfrm>
              <a:off x="6013450" y="4255434"/>
              <a:ext cx="723526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1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000000"/>
                  </a:solidFill>
                </a:rPr>
                <a:t>xPDM Orchestration</a:t>
              </a:r>
              <a:endParaRPr lang="en-US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392672" name="AutoShape 32"/>
            <p:cNvSpPr>
              <a:spLocks noChangeArrowheads="1"/>
            </p:cNvSpPr>
            <p:nvPr/>
          </p:nvSpPr>
          <p:spPr bwMode="auto">
            <a:xfrm>
              <a:off x="6937375" y="4255434"/>
              <a:ext cx="695325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0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000000"/>
                  </a:solidFill>
                </a:rPr>
                <a:t>IP Federation</a:t>
              </a:r>
              <a:endParaRPr lang="en-US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1392683" name="AutoShape 43"/>
            <p:cNvSpPr>
              <a:spLocks noChangeArrowheads="1"/>
            </p:cNvSpPr>
            <p:nvPr/>
          </p:nvSpPr>
          <p:spPr bwMode="auto">
            <a:xfrm>
              <a:off x="1516063" y="4255434"/>
              <a:ext cx="693737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1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000000"/>
                  </a:solidFill>
                </a:rPr>
                <a:t>Desktop Application</a:t>
              </a:r>
              <a:endParaRPr lang="en-US" sz="8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69" name="Straight Connector 68"/>
          <p:cNvCxnSpPr>
            <a:endCxn id="5142" idx="2"/>
          </p:cNvCxnSpPr>
          <p:nvPr/>
        </p:nvCxnSpPr>
        <p:spPr>
          <a:xfrm flipV="1">
            <a:off x="2473325" y="3717925"/>
            <a:ext cx="4757738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473325" y="3327400"/>
            <a:ext cx="4757738" cy="1588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55" name="Picture 96" descr="zoom-enovia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3450" y="3062288"/>
            <a:ext cx="3798888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Up-Down Arrow 78"/>
          <p:cNvSpPr/>
          <p:nvPr/>
        </p:nvSpPr>
        <p:spPr>
          <a:xfrm>
            <a:off x="1657350" y="4597400"/>
            <a:ext cx="427038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80" name="Up-Down Arrow 79"/>
          <p:cNvSpPr/>
          <p:nvPr/>
        </p:nvSpPr>
        <p:spPr>
          <a:xfrm>
            <a:off x="6154738" y="4603750"/>
            <a:ext cx="427037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pic>
        <p:nvPicPr>
          <p:cNvPr id="5158" name="Picture 3" descr="C:\Documents and Settings\fmp\Desktop\V6\V6_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" y="3352800"/>
            <a:ext cx="1143000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9" name="TextBox 49"/>
          <p:cNvSpPr txBox="1">
            <a:spLocks noChangeArrowheads="1"/>
          </p:cNvSpPr>
          <p:nvPr/>
        </p:nvSpPr>
        <p:spPr bwMode="auto">
          <a:xfrm rot="-5400000">
            <a:off x="473076" y="2297112"/>
            <a:ext cx="958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1"/>
                </a:solidFill>
              </a:rPr>
              <a:t>Use Cases</a:t>
            </a:r>
          </a:p>
        </p:txBody>
      </p:sp>
      <p:sp>
        <p:nvSpPr>
          <p:cNvPr id="5161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V6 with External Systems </a:t>
            </a:r>
          </a:p>
        </p:txBody>
      </p:sp>
      <p:sp>
        <p:nvSpPr>
          <p:cNvPr id="52" name="Up-Down Arrow 51"/>
          <p:cNvSpPr/>
          <p:nvPr/>
        </p:nvSpPr>
        <p:spPr>
          <a:xfrm>
            <a:off x="7070725" y="4622800"/>
            <a:ext cx="427038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V6 with External Systems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38" y="856806"/>
            <a:ext cx="6137722" cy="5500202"/>
          </a:xfrm>
        </p:spPr>
        <p:txBody>
          <a:bodyPr/>
          <a:lstStyle/>
          <a:p>
            <a:r>
              <a:rPr lang="en-US" dirty="0" smtClean="0"/>
              <a:t>IP Federation: Master Data focus</a:t>
            </a:r>
          </a:p>
          <a:p>
            <a:pPr marL="360000" lvl="1">
              <a:spcBef>
                <a:spcPts val="100"/>
              </a:spcBef>
            </a:pPr>
            <a:r>
              <a:rPr lang="en-US" sz="1800" dirty="0" smtClean="0"/>
              <a:t>Enables access and consume in V6 information stored in various enterprise systems (ERP, PDM, etc.) </a:t>
            </a:r>
            <a:r>
              <a:rPr lang="en-US" sz="1800" b="1" dirty="0" smtClean="0"/>
              <a:t>as if these data were in V6</a:t>
            </a:r>
            <a:r>
              <a:rPr lang="en-US" sz="1800" dirty="0" smtClean="0"/>
              <a:t>.</a:t>
            </a:r>
          </a:p>
          <a:p>
            <a:pPr marL="360000" lvl="1">
              <a:spcBef>
                <a:spcPts val="100"/>
              </a:spcBef>
            </a:pPr>
            <a:r>
              <a:rPr lang="en-US" sz="1800" dirty="0" smtClean="0"/>
              <a:t>Single logical database, “single version of the truth”</a:t>
            </a:r>
          </a:p>
          <a:p>
            <a:pPr marL="360000" lvl="1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/>
              <a:t>Real-time</a:t>
            </a:r>
            <a:endParaRPr lang="en-US" dirty="0" smtClean="0"/>
          </a:p>
          <a:p>
            <a:pPr marL="360000" lvl="1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/>
              <a:t>Without replicating data in V6</a:t>
            </a:r>
          </a:p>
          <a:p>
            <a:pPr marL="360000" lvl="1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/>
              <a:t>Without modifying data in target system</a:t>
            </a:r>
          </a:p>
          <a:p>
            <a:pPr lvl="1"/>
            <a:endParaRPr lang="en-US" sz="1800" dirty="0" smtClean="0"/>
          </a:p>
          <a:p>
            <a:r>
              <a:rPr lang="en-US" dirty="0" smtClean="0"/>
              <a:t>xPDM Orchestration: Process Focus</a:t>
            </a:r>
          </a:p>
          <a:p>
            <a:pPr marL="360000" lvl="1">
              <a:spcBef>
                <a:spcPts val="300"/>
              </a:spcBef>
            </a:pPr>
            <a:r>
              <a:rPr lang="en-US" sz="1800" dirty="0" smtClean="0"/>
              <a:t>Set up a formal process between different PLM systems to allow </a:t>
            </a:r>
            <a:r>
              <a:rPr lang="en-US" sz="1800" b="1" dirty="0" smtClean="0"/>
              <a:t>information exchange and synchronization</a:t>
            </a:r>
          </a:p>
          <a:p>
            <a:pPr marL="360000" lvl="1">
              <a:spcBef>
                <a:spcPts val="100"/>
              </a:spcBef>
            </a:pPr>
            <a:r>
              <a:rPr lang="en-US" sz="1800" dirty="0" smtClean="0"/>
              <a:t>Bi-directional, asynchronous exchange</a:t>
            </a:r>
          </a:p>
          <a:p>
            <a:pPr marL="360000" lvl="1">
              <a:spcBef>
                <a:spcPts val="100"/>
              </a:spcBef>
            </a:pPr>
            <a:r>
              <a:rPr lang="en-US" sz="1800" dirty="0" smtClean="0"/>
              <a:t>Partial data are replicated in systems</a:t>
            </a:r>
          </a:p>
          <a:p>
            <a:pPr marL="1091837" lvl="2">
              <a:spcBef>
                <a:spcPts val="100"/>
              </a:spcBef>
            </a:pPr>
            <a:r>
              <a:rPr lang="en-US" sz="1600" dirty="0" smtClean="0">
                <a:solidFill>
                  <a:srgbClr val="C00000"/>
                </a:solidFill>
              </a:rPr>
              <a:t>Replicated data can be alternatively authored in both systems with enforced control  </a:t>
            </a:r>
          </a:p>
          <a:p>
            <a:pPr marL="360000" lvl="1">
              <a:spcBef>
                <a:spcPts val="100"/>
              </a:spcBef>
            </a:pPr>
            <a:r>
              <a:rPr lang="en-US" sz="1800" dirty="0" smtClean="0"/>
              <a:t>Fully automatic, no user or admin required in replication/synchronization </a:t>
            </a:r>
          </a:p>
          <a:p>
            <a:pPr marL="1091837" lvl="2">
              <a:spcBef>
                <a:spcPts val="100"/>
              </a:spcBef>
            </a:pPr>
            <a:r>
              <a:rPr lang="en-US" sz="1600" dirty="0" smtClean="0">
                <a:solidFill>
                  <a:srgbClr val="C00000"/>
                </a:solidFill>
              </a:rPr>
              <a:t>no more issue of reconciliation</a:t>
            </a:r>
          </a:p>
          <a:p>
            <a:pPr marL="360000" lvl="1">
              <a:spcBef>
                <a:spcPts val="100"/>
              </a:spcBef>
              <a:buNone/>
            </a:pPr>
            <a:endParaRPr lang="pt-BR" sz="1600" dirty="0" smtClean="0"/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6574415" y="4510433"/>
            <a:ext cx="1784841" cy="1054169"/>
            <a:chOff x="6423555" y="1338722"/>
            <a:chExt cx="2379786" cy="1783013"/>
          </a:xfrm>
        </p:grpSpPr>
        <p:sp>
          <p:nvSpPr>
            <p:cNvPr id="52" name="Oval 51"/>
            <p:cNvSpPr/>
            <p:nvPr/>
          </p:nvSpPr>
          <p:spPr bwMode="auto">
            <a:xfrm>
              <a:off x="6669740" y="1735016"/>
              <a:ext cx="140677" cy="140677"/>
            </a:xfrm>
            <a:prstGeom prst="ellipse">
              <a:avLst/>
            </a:prstGeom>
            <a:solidFill>
              <a:schemeClr val="tx1">
                <a:alpha val="94902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8404756" y="2579077"/>
              <a:ext cx="140677" cy="140677"/>
            </a:xfrm>
            <a:prstGeom prst="ellipse">
              <a:avLst/>
            </a:prstGeom>
            <a:solidFill>
              <a:schemeClr val="tx1">
                <a:alpha val="94902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6" name="Flowchart: Magnetic Disk 5"/>
            <p:cNvSpPr/>
            <p:nvPr/>
          </p:nvSpPr>
          <p:spPr bwMode="auto">
            <a:xfrm>
              <a:off x="6423555" y="1793631"/>
              <a:ext cx="644770" cy="879231"/>
            </a:xfrm>
            <a:prstGeom prst="flowChartMagneticDisk">
              <a:avLst/>
            </a:prstGeom>
            <a:solidFill>
              <a:srgbClr val="00B0F0">
                <a:alpha val="94902"/>
              </a:srgb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7" name="Flowchart: Magnetic Disk 6"/>
            <p:cNvSpPr/>
            <p:nvPr/>
          </p:nvSpPr>
          <p:spPr bwMode="auto">
            <a:xfrm>
              <a:off x="8158571" y="1781908"/>
              <a:ext cx="644770" cy="879231"/>
            </a:xfrm>
            <a:prstGeom prst="flowChartMagneticDisk">
              <a:avLst/>
            </a:prstGeom>
            <a:solidFill>
              <a:srgbClr val="FFC000">
                <a:alpha val="94902"/>
              </a:srgb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cxnSp>
          <p:nvCxnSpPr>
            <p:cNvPr id="9" name="Elbow Connector 8"/>
            <p:cNvCxnSpPr>
              <a:stCxn id="6" idx="1"/>
              <a:endCxn id="7" idx="1"/>
            </p:cNvCxnSpPr>
            <p:nvPr/>
          </p:nvCxnSpPr>
          <p:spPr bwMode="auto">
            <a:xfrm rot="5400000" flipH="1" flipV="1">
              <a:off x="7607587" y="920262"/>
              <a:ext cx="11723" cy="1735016"/>
            </a:xfrm>
            <a:prstGeom prst="bentConnector3">
              <a:avLst>
                <a:gd name="adj1" fmla="val 2557326"/>
              </a:avLst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Elbow Connector 10"/>
            <p:cNvCxnSpPr>
              <a:stCxn id="7" idx="3"/>
              <a:endCxn id="6" idx="3"/>
            </p:cNvCxnSpPr>
            <p:nvPr/>
          </p:nvCxnSpPr>
          <p:spPr bwMode="auto">
            <a:xfrm rot="5400000">
              <a:off x="7607587" y="1799492"/>
              <a:ext cx="11723" cy="1735016"/>
            </a:xfrm>
            <a:prstGeom prst="bentConnector3">
              <a:avLst>
                <a:gd name="adj1" fmla="val 2854437"/>
              </a:avLst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Flowchart: Multidocument 13"/>
            <p:cNvSpPr/>
            <p:nvPr/>
          </p:nvSpPr>
          <p:spPr bwMode="auto">
            <a:xfrm>
              <a:off x="7460618" y="1338722"/>
              <a:ext cx="304800" cy="386861"/>
            </a:xfrm>
            <a:prstGeom prst="flowChartMultidocument">
              <a:avLst/>
            </a:prstGeom>
            <a:solidFill>
              <a:srgbClr val="CCFFFF">
                <a:alpha val="94902"/>
              </a:srgb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15" name="Flowchart: Multidocument 14"/>
            <p:cNvSpPr/>
            <p:nvPr/>
          </p:nvSpPr>
          <p:spPr bwMode="auto">
            <a:xfrm>
              <a:off x="7477774" y="2734873"/>
              <a:ext cx="304800" cy="386862"/>
            </a:xfrm>
            <a:prstGeom prst="flowChartMultidocument">
              <a:avLst/>
            </a:prstGeom>
            <a:solidFill>
              <a:srgbClr val="FFFF99">
                <a:alpha val="94902"/>
              </a:srgb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29063" y="2121878"/>
              <a:ext cx="37617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</a:rPr>
                <a:t>V6</a:t>
              </a:r>
              <a:endParaRPr lang="en-US" sz="2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328948" y="2203937"/>
              <a:ext cx="3414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/>
                  </a:solidFill>
                </a:rPr>
                <a:t>xxx</a:t>
              </a:r>
            </a:p>
          </p:txBody>
        </p:sp>
      </p:grp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6598596" y="1683834"/>
            <a:ext cx="1872765" cy="1680009"/>
            <a:chOff x="6377355" y="3868616"/>
            <a:chExt cx="2497015" cy="2621191"/>
          </a:xfrm>
        </p:grpSpPr>
        <p:sp>
          <p:nvSpPr>
            <p:cNvPr id="49" name="Oval 48"/>
            <p:cNvSpPr/>
            <p:nvPr/>
          </p:nvSpPr>
          <p:spPr bwMode="auto">
            <a:xfrm>
              <a:off x="6635262" y="5329226"/>
              <a:ext cx="140677" cy="140677"/>
            </a:xfrm>
            <a:prstGeom prst="ellipse">
              <a:avLst/>
            </a:prstGeom>
            <a:solidFill>
              <a:schemeClr val="tx1">
                <a:alpha val="94902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561385" y="5540241"/>
              <a:ext cx="140677" cy="140677"/>
            </a:xfrm>
            <a:prstGeom prst="ellipse">
              <a:avLst/>
            </a:prstGeom>
            <a:solidFill>
              <a:schemeClr val="tx1">
                <a:alpha val="94902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8475785" y="5211995"/>
              <a:ext cx="140677" cy="140677"/>
            </a:xfrm>
            <a:prstGeom prst="ellipse">
              <a:avLst/>
            </a:prstGeom>
            <a:solidFill>
              <a:schemeClr val="tx1">
                <a:alpha val="94902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16" name="Flowchart: Magnetic Disk 15"/>
            <p:cNvSpPr/>
            <p:nvPr/>
          </p:nvSpPr>
          <p:spPr bwMode="auto">
            <a:xfrm>
              <a:off x="7233138" y="3868616"/>
              <a:ext cx="644770" cy="879231"/>
            </a:xfrm>
            <a:prstGeom prst="flowChartMagneticDisk">
              <a:avLst/>
            </a:prstGeom>
            <a:solidFill>
              <a:srgbClr val="00B0F0">
                <a:alpha val="94902"/>
              </a:srgb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17" name="Flowchart: Magnetic Disk 16"/>
            <p:cNvSpPr/>
            <p:nvPr/>
          </p:nvSpPr>
          <p:spPr bwMode="auto">
            <a:xfrm>
              <a:off x="6377355" y="5423008"/>
              <a:ext cx="644770" cy="879231"/>
            </a:xfrm>
            <a:prstGeom prst="flowChartMagneticDisk">
              <a:avLst/>
            </a:prstGeom>
            <a:solidFill>
              <a:srgbClr val="FFC000">
                <a:alpha val="94902"/>
              </a:srgb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18" name="Flowchart: Magnetic Disk 17"/>
            <p:cNvSpPr/>
            <p:nvPr/>
          </p:nvSpPr>
          <p:spPr bwMode="auto">
            <a:xfrm>
              <a:off x="7326923" y="5610576"/>
              <a:ext cx="644770" cy="879231"/>
            </a:xfrm>
            <a:prstGeom prst="flowChartMagneticDisk">
              <a:avLst/>
            </a:prstGeom>
            <a:solidFill>
              <a:srgbClr val="FFC000">
                <a:alpha val="94902"/>
              </a:srgb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19" name="Flowchart: Magnetic Disk 18"/>
            <p:cNvSpPr/>
            <p:nvPr/>
          </p:nvSpPr>
          <p:spPr bwMode="auto">
            <a:xfrm>
              <a:off x="8229600" y="5282332"/>
              <a:ext cx="644770" cy="879231"/>
            </a:xfrm>
            <a:prstGeom prst="flowChartMagneticDisk">
              <a:avLst/>
            </a:prstGeom>
            <a:solidFill>
              <a:srgbClr val="FFC000">
                <a:alpha val="94902"/>
              </a:srgb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dirty="0" smtClean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50370" y="4196861"/>
              <a:ext cx="37617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</a:rPr>
                <a:t>V6</a:t>
              </a:r>
              <a:endParaRPr lang="en-US" sz="2800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34" name="Elbow Connector 33"/>
            <p:cNvCxnSpPr>
              <a:stCxn id="16" idx="3"/>
              <a:endCxn id="17" idx="1"/>
            </p:cNvCxnSpPr>
            <p:nvPr/>
          </p:nvCxnSpPr>
          <p:spPr bwMode="auto">
            <a:xfrm rot="5400000">
              <a:off x="6790052" y="4657536"/>
              <a:ext cx="675161" cy="855783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Elbow Connector 36"/>
            <p:cNvCxnSpPr>
              <a:stCxn id="16" idx="3"/>
              <a:endCxn id="19" idx="1"/>
            </p:cNvCxnSpPr>
            <p:nvPr/>
          </p:nvCxnSpPr>
          <p:spPr bwMode="auto">
            <a:xfrm rot="16200000" flipH="1">
              <a:off x="7786512" y="4516858"/>
              <a:ext cx="534485" cy="996462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Elbow Connector 39"/>
            <p:cNvCxnSpPr>
              <a:stCxn id="16" idx="3"/>
              <a:endCxn id="18" idx="1"/>
            </p:cNvCxnSpPr>
            <p:nvPr/>
          </p:nvCxnSpPr>
          <p:spPr bwMode="auto">
            <a:xfrm rot="16200000" flipH="1">
              <a:off x="7171051" y="5132318"/>
              <a:ext cx="862729" cy="93785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6536008" y="5868485"/>
              <a:ext cx="3414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/>
                  </a:solidFill>
                </a:rPr>
                <a:t>xxx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5578" y="6032608"/>
              <a:ext cx="3414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/>
                  </a:solidFill>
                </a:rPr>
                <a:t>xxx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399978" y="5692639"/>
              <a:ext cx="3414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/>
                  </a:solidFill>
                </a:rPr>
                <a:t>xxx</a:t>
              </a:r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0302" y="797973"/>
            <a:ext cx="1130367" cy="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7018987" y="3438660"/>
            <a:ext cx="1571222" cy="33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800" dirty="0" smtClean="0"/>
              <a:t>Real-time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94869" y="5703195"/>
            <a:ext cx="1571222" cy="33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800" dirty="0" smtClean="0"/>
              <a:t>Asynchronous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Agenda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gray">
          <a:xfrm>
            <a:off x="1609725" y="1365250"/>
            <a:ext cx="522288" cy="2496745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gray">
          <a:xfrm>
            <a:off x="1841500" y="1492730"/>
            <a:ext cx="655638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3</a:t>
            </a:r>
            <a:endParaRPr lang="en-US" sz="2000" b="1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gray">
          <a:xfrm>
            <a:off x="2713038" y="1484792"/>
            <a:ext cx="5324475" cy="554038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V6 PLM Integration Strategy 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gray">
          <a:xfrm>
            <a:off x="2203450" y="1929292"/>
            <a:ext cx="372110" cy="1728308"/>
          </a:xfrm>
          <a:prstGeom prst="rect">
            <a:avLst/>
          </a:prstGeom>
          <a:solidFill>
            <a:srgbClr val="FFCC00"/>
          </a:soli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gray">
          <a:xfrm>
            <a:off x="2270125" y="2167417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1.1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gray">
          <a:xfrm>
            <a:off x="2970212" y="2159480"/>
            <a:ext cx="4355745" cy="407987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Desktop Applications Integration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gray">
          <a:xfrm>
            <a:off x="2270125" y="2636047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1.2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gray">
          <a:xfrm>
            <a:off x="2979738" y="2618585"/>
            <a:ext cx="4346220" cy="407987"/>
          </a:xfrm>
          <a:prstGeom prst="rect">
            <a:avLst/>
          </a:prstGeom>
          <a:gradFill rotWithShape="0">
            <a:gsLst>
              <a:gs pos="0">
                <a:srgbClr val="003399">
                  <a:alpha val="18999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 dirty="0" smtClean="0">
                <a:solidFill>
                  <a:srgbClr val="FFFFFF"/>
                </a:solidFill>
                <a:ea typeface="ＭＳ Ｐゴシック" pitchFamily="34" charset="-128"/>
              </a:rPr>
              <a:t>IP Federation</a:t>
            </a: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gray">
          <a:xfrm>
            <a:off x="2270125" y="3114202"/>
            <a:ext cx="469900" cy="40640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altLang="ja-JP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1.3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19472" name="Rectangle 16"/>
          <p:cNvSpPr>
            <a:spLocks noChangeArrowheads="1"/>
          </p:cNvSpPr>
          <p:nvPr/>
        </p:nvSpPr>
        <p:spPr bwMode="gray">
          <a:xfrm>
            <a:off x="2989262" y="3106265"/>
            <a:ext cx="4336695" cy="407987"/>
          </a:xfrm>
          <a:prstGeom prst="rect">
            <a:avLst/>
          </a:prstGeom>
          <a:gradFill rotWithShape="0">
            <a:gsLst>
              <a:gs pos="0">
                <a:srgbClr val="003399">
                  <a:alpha val="18999"/>
                </a:srgbClr>
              </a:gs>
              <a:gs pos="100000">
                <a:srgbClr val="8EA5D2"/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hangingPunct="0">
              <a:lnSpc>
                <a:spcPct val="90000"/>
              </a:lnSpc>
              <a:buClr>
                <a:schemeClr val="folHlink"/>
              </a:buClr>
              <a:buSzPct val="80000"/>
            </a:pPr>
            <a:r>
              <a:rPr lang="en-US" altLang="ja-JP" sz="2000" b="1" dirty="0" smtClean="0">
                <a:solidFill>
                  <a:srgbClr val="FFFFFF"/>
                </a:solidFill>
                <a:ea typeface="ＭＳ Ｐゴシック" pitchFamily="34" charset="-128"/>
              </a:rPr>
              <a:t>xPDM orchestration</a:t>
            </a: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gray">
          <a:xfrm>
            <a:off x="1841500" y="1492730"/>
            <a:ext cx="655638" cy="552450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80000"/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Helvetica" pitchFamily="34" charset="0"/>
                <a:ea typeface="ＭＳ Ｐゴシック" pitchFamily="34" charset="-128"/>
              </a:rPr>
              <a:t>1</a:t>
            </a:r>
            <a:endParaRPr lang="en-US" sz="2000" b="1" dirty="0">
              <a:solidFill>
                <a:srgbClr val="FFFFFF"/>
              </a:solidFill>
              <a:latin typeface="Helvetica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8"/>
          <p:cNvSpPr>
            <a:spLocks noChangeArrowheads="1"/>
          </p:cNvSpPr>
          <p:nvPr/>
        </p:nvSpPr>
        <p:spPr bwMode="auto">
          <a:xfrm>
            <a:off x="1824050" y="1162024"/>
            <a:ext cx="7429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276036" y="1180329"/>
            <a:ext cx="2351598" cy="1243700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645192" y="2579914"/>
            <a:ext cx="7772400" cy="1752600"/>
          </a:xfrm>
          <a:prstGeom prst="flowChartAlternateProcess">
            <a:avLst/>
          </a:prstGeom>
          <a:solidFill>
            <a:schemeClr val="accent3">
              <a:alpha val="58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7172" name="AutoShape 11"/>
          <p:cNvSpPr>
            <a:spLocks noChangeArrowheads="1"/>
          </p:cNvSpPr>
          <p:nvPr/>
        </p:nvSpPr>
        <p:spPr bwMode="auto">
          <a:xfrm>
            <a:off x="1807256" y="3734027"/>
            <a:ext cx="6199187" cy="438150"/>
          </a:xfrm>
          <a:prstGeom prst="flowChartAlternateProcess">
            <a:avLst/>
          </a:prstGeom>
          <a:solidFill>
            <a:srgbClr val="FFC000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1392645" name="AutoShape 5"/>
          <p:cNvSpPr>
            <a:spLocks noChangeArrowheads="1"/>
          </p:cNvSpPr>
          <p:nvPr/>
        </p:nvSpPr>
        <p:spPr bwMode="auto">
          <a:xfrm>
            <a:off x="6274481" y="1784577"/>
            <a:ext cx="869950" cy="663575"/>
          </a:xfrm>
          <a:prstGeom prst="flowChartAlternateProcess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grpSp>
        <p:nvGrpSpPr>
          <p:cNvPr id="49" name="Group 45"/>
          <p:cNvGrpSpPr>
            <a:grpSpLocks/>
          </p:cNvGrpSpPr>
          <p:nvPr/>
        </p:nvGrpSpPr>
        <p:grpSpPr bwMode="auto">
          <a:xfrm>
            <a:off x="6188229" y="1679119"/>
            <a:ext cx="1930400" cy="461962"/>
            <a:chOff x="5878287" y="2151063"/>
            <a:chExt cx="1930400" cy="461508"/>
          </a:xfrm>
        </p:grpSpPr>
        <p:sp>
          <p:nvSpPr>
            <p:cNvPr id="50" name="AutoShape 3"/>
            <p:cNvSpPr>
              <a:spLocks noChangeArrowheads="1"/>
            </p:cNvSpPr>
            <p:nvPr/>
          </p:nvSpPr>
          <p:spPr bwMode="auto">
            <a:xfrm rot="5400000">
              <a:off x="6622256" y="1472407"/>
              <a:ext cx="357187" cy="1714500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53" name="Rectangle 44"/>
            <p:cNvSpPr>
              <a:spLocks noChangeArrowheads="1"/>
            </p:cNvSpPr>
            <p:nvPr/>
          </p:nvSpPr>
          <p:spPr bwMode="auto">
            <a:xfrm>
              <a:off x="5878287" y="2322286"/>
              <a:ext cx="1930400" cy="290285"/>
            </a:xfrm>
            <a:prstGeom prst="rect">
              <a:avLst/>
            </a:prstGeom>
            <a:solidFill>
              <a:schemeClr val="bg1">
                <a:alpha val="94901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3" name="Straight Connector 62"/>
          <p:cNvCxnSpPr>
            <a:stCxn id="7196" idx="6"/>
            <a:endCxn id="7188" idx="2"/>
          </p:cNvCxnSpPr>
          <p:nvPr/>
        </p:nvCxnSpPr>
        <p:spPr>
          <a:xfrm>
            <a:off x="2234960" y="3562577"/>
            <a:ext cx="5344446" cy="1588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1597578" y="3236346"/>
            <a:ext cx="1166813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5" name="Rectangle 40"/>
          <p:cNvSpPr>
            <a:spLocks noChangeArrowheads="1"/>
          </p:cNvSpPr>
          <p:nvPr/>
        </p:nvSpPr>
        <p:spPr bwMode="auto">
          <a:xfrm>
            <a:off x="6122081" y="1840139"/>
            <a:ext cx="117475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Heterogeneous Collaborative Design &amp; Engineering</a:t>
            </a:r>
          </a:p>
        </p:txBody>
      </p:sp>
      <p:sp>
        <p:nvSpPr>
          <p:cNvPr id="7196" name="Oval 42"/>
          <p:cNvSpPr>
            <a:spLocks noChangeArrowheads="1"/>
          </p:cNvSpPr>
          <p:nvPr/>
        </p:nvSpPr>
        <p:spPr bwMode="auto">
          <a:xfrm>
            <a:off x="2128597" y="3511777"/>
            <a:ext cx="106363" cy="101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69" name="Straight Connector 68"/>
          <p:cNvCxnSpPr>
            <a:endCxn id="7189" idx="2"/>
          </p:cNvCxnSpPr>
          <p:nvPr/>
        </p:nvCxnSpPr>
        <p:spPr>
          <a:xfrm flipV="1">
            <a:off x="2821668" y="3249839"/>
            <a:ext cx="4757738" cy="0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821668" y="2859314"/>
            <a:ext cx="4757738" cy="1588"/>
          </a:xfrm>
          <a:prstGeom prst="line">
            <a:avLst/>
          </a:prstGeom>
          <a:ln w="28575">
            <a:solidFill>
              <a:schemeClr val="accent4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6" name="Title 59"/>
          <p:cNvSpPr>
            <a:spLocks noGrp="1"/>
          </p:cNvSpPr>
          <p:nvPr>
            <p:ph type="title"/>
          </p:nvPr>
        </p:nvSpPr>
        <p:spPr>
          <a:xfrm>
            <a:off x="768350" y="150812"/>
            <a:ext cx="8229600" cy="805151"/>
          </a:xfrm>
        </p:spPr>
        <p:txBody>
          <a:bodyPr/>
          <a:lstStyle/>
          <a:p>
            <a:r>
              <a:rPr lang="en-US" dirty="0" smtClean="0"/>
              <a:t>Integrating V6 with External Systems </a:t>
            </a:r>
            <a:br>
              <a:rPr lang="en-US" dirty="0" smtClean="0"/>
            </a:br>
            <a:r>
              <a:rPr lang="en-US" sz="2400" dirty="0" smtClean="0"/>
              <a:t>Desktop Applications</a:t>
            </a:r>
            <a:endParaRPr lang="en-US" dirty="0" smtClean="0"/>
          </a:p>
        </p:txBody>
      </p:sp>
      <p:grpSp>
        <p:nvGrpSpPr>
          <p:cNvPr id="42" name="Group 41"/>
          <p:cNvGrpSpPr/>
          <p:nvPr/>
        </p:nvGrpSpPr>
        <p:grpSpPr>
          <a:xfrm>
            <a:off x="1852238" y="3784789"/>
            <a:ext cx="6116637" cy="324000"/>
            <a:chOff x="1516063" y="4255434"/>
            <a:chExt cx="6116637" cy="324000"/>
          </a:xfrm>
        </p:grpSpPr>
        <p:sp>
          <p:nvSpPr>
            <p:cNvPr id="43" name="AutoShape 30"/>
            <p:cNvSpPr>
              <a:spLocks noChangeArrowheads="1"/>
            </p:cNvSpPr>
            <p:nvPr/>
          </p:nvSpPr>
          <p:spPr bwMode="auto">
            <a:xfrm>
              <a:off x="6013450" y="4255434"/>
              <a:ext cx="723526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1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000000"/>
                  </a:solidFill>
                </a:rPr>
                <a:t>xPDM Orchestration</a:t>
              </a:r>
              <a:endParaRPr lang="en-US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45" name="AutoShape 32"/>
            <p:cNvSpPr>
              <a:spLocks noChangeArrowheads="1"/>
            </p:cNvSpPr>
            <p:nvPr/>
          </p:nvSpPr>
          <p:spPr bwMode="auto">
            <a:xfrm>
              <a:off x="6937375" y="4255434"/>
              <a:ext cx="695325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0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000000"/>
                  </a:solidFill>
                </a:rPr>
                <a:t>IP Federation</a:t>
              </a:r>
              <a:endParaRPr lang="en-US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43"/>
            <p:cNvSpPr>
              <a:spLocks noChangeArrowheads="1"/>
            </p:cNvSpPr>
            <p:nvPr/>
          </p:nvSpPr>
          <p:spPr bwMode="auto">
            <a:xfrm>
              <a:off x="1516063" y="4255434"/>
              <a:ext cx="693737" cy="324000"/>
            </a:xfrm>
            <a:prstGeom prst="flowChartAlternateProcess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 anchorCtr="1"/>
            <a:lstStyle/>
            <a:p>
              <a:pPr algn="ctr">
                <a:defRPr/>
              </a:pPr>
              <a:r>
                <a:rPr lang="en-US" sz="800" b="1" dirty="0" smtClean="0">
                  <a:solidFill>
                    <a:srgbClr val="FF0000"/>
                  </a:solidFill>
                </a:rPr>
                <a:t>Desktop Application</a:t>
              </a:r>
              <a:endParaRPr lang="en-US" sz="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415768" y="1433056"/>
            <a:ext cx="1671638" cy="3078846"/>
            <a:chOff x="6415768" y="1433056"/>
            <a:chExt cx="1671638" cy="3078846"/>
          </a:xfrm>
        </p:grpSpPr>
        <p:sp>
          <p:nvSpPr>
            <p:cNvPr id="52" name="Up-Down Arrow 51"/>
            <p:cNvSpPr/>
            <p:nvPr/>
          </p:nvSpPr>
          <p:spPr>
            <a:xfrm>
              <a:off x="7419068" y="4154714"/>
              <a:ext cx="427038" cy="357188"/>
            </a:xfrm>
            <a:prstGeom prst="upDownArrow">
              <a:avLst>
                <a:gd name="adj1" fmla="val 53530"/>
                <a:gd name="adj2" fmla="val 30588"/>
              </a:avLst>
            </a:prstGeom>
            <a:solidFill>
              <a:srgbClr val="FFE7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80" name="Up-Down Arrow 79"/>
            <p:cNvSpPr/>
            <p:nvPr/>
          </p:nvSpPr>
          <p:spPr>
            <a:xfrm>
              <a:off x="6503081" y="4135664"/>
              <a:ext cx="427037" cy="357188"/>
            </a:xfrm>
            <a:prstGeom prst="upDownArrow">
              <a:avLst>
                <a:gd name="adj1" fmla="val 53530"/>
                <a:gd name="adj2" fmla="val 30588"/>
              </a:avLst>
            </a:prstGeom>
            <a:solidFill>
              <a:srgbClr val="FFE7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54" name="Rectangle 39"/>
            <p:cNvSpPr>
              <a:spLocks noChangeArrowheads="1"/>
            </p:cNvSpPr>
            <p:nvPr/>
          </p:nvSpPr>
          <p:spPr bwMode="auto">
            <a:xfrm>
              <a:off x="6693054" y="1433056"/>
              <a:ext cx="881062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1" dirty="0"/>
                <a:t>Enterprise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>
              <a:off x="7043624" y="3236346"/>
              <a:ext cx="1177925" cy="1588"/>
            </a:xfrm>
            <a:prstGeom prst="line">
              <a:avLst/>
            </a:prstGeom>
            <a:ln w="28575"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6122875" y="3234758"/>
              <a:ext cx="1173162" cy="0"/>
            </a:xfrm>
            <a:prstGeom prst="line">
              <a:avLst/>
            </a:prstGeom>
            <a:ln w="28575"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647" name="AutoShape 7"/>
            <p:cNvSpPr>
              <a:spLocks noChangeArrowheads="1"/>
            </p:cNvSpPr>
            <p:nvPr/>
          </p:nvSpPr>
          <p:spPr bwMode="auto">
            <a:xfrm>
              <a:off x="7204756" y="1786164"/>
              <a:ext cx="857250" cy="665163"/>
            </a:xfrm>
            <a:prstGeom prst="flowChartAlternateProcess">
              <a:avLst/>
            </a:prstGeom>
            <a:solidFill>
              <a:schemeClr val="accent3">
                <a:lumMod val="95000"/>
              </a:schemeClr>
            </a:solidFill>
            <a:ln w="9525">
              <a:solidFill>
                <a:schemeClr val="accent3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1392649" name="AutoShape 9"/>
            <p:cNvSpPr>
              <a:spLocks noChangeArrowheads="1"/>
            </p:cNvSpPr>
            <p:nvPr/>
          </p:nvSpPr>
          <p:spPr bwMode="auto">
            <a:xfrm flipV="1">
              <a:off x="6415768" y="2411639"/>
              <a:ext cx="587375" cy="29210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1392658" name="AutoShape 18"/>
            <p:cNvSpPr>
              <a:spLocks noChangeArrowheads="1"/>
            </p:cNvSpPr>
            <p:nvPr/>
          </p:nvSpPr>
          <p:spPr bwMode="auto">
            <a:xfrm flipV="1">
              <a:off x="7339693" y="2411639"/>
              <a:ext cx="587375" cy="29210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7186" name="Rectangle 19"/>
            <p:cNvSpPr>
              <a:spLocks noChangeArrowheads="1"/>
            </p:cNvSpPr>
            <p:nvPr/>
          </p:nvSpPr>
          <p:spPr bwMode="auto">
            <a:xfrm>
              <a:off x="7179356" y="1898877"/>
              <a:ext cx="908050" cy="5080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/>
                <a:t>IP Digital Asset  Management</a:t>
              </a:r>
            </a:p>
          </p:txBody>
        </p:sp>
        <p:sp>
          <p:nvSpPr>
            <p:cNvPr id="7187" name="Oval 23"/>
            <p:cNvSpPr>
              <a:spLocks noChangeArrowheads="1"/>
            </p:cNvSpPr>
            <p:nvPr/>
          </p:nvSpPr>
          <p:spPr bwMode="auto">
            <a:xfrm>
              <a:off x="6655481" y="3511777"/>
              <a:ext cx="107950" cy="1016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7188" name="Oval 24"/>
            <p:cNvSpPr>
              <a:spLocks noChangeArrowheads="1"/>
            </p:cNvSpPr>
            <p:nvPr/>
          </p:nvSpPr>
          <p:spPr bwMode="auto">
            <a:xfrm>
              <a:off x="7579406" y="3511777"/>
              <a:ext cx="106362" cy="1016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7189" name="Oval 25"/>
            <p:cNvSpPr>
              <a:spLocks noChangeArrowheads="1"/>
            </p:cNvSpPr>
            <p:nvPr/>
          </p:nvSpPr>
          <p:spPr bwMode="auto">
            <a:xfrm>
              <a:off x="7579406" y="3197452"/>
              <a:ext cx="106362" cy="103187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7190" name="Oval 26"/>
            <p:cNvSpPr>
              <a:spLocks noChangeArrowheads="1"/>
            </p:cNvSpPr>
            <p:nvPr/>
          </p:nvSpPr>
          <p:spPr bwMode="auto">
            <a:xfrm>
              <a:off x="7579406" y="2808514"/>
              <a:ext cx="106362" cy="1016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/>
            </a:p>
          </p:txBody>
        </p:sp>
      </p:grpSp>
      <p:pic>
        <p:nvPicPr>
          <p:cNvPr id="83" name="Picture 3" descr="C:\Documents and Settings\fmp\Desktop\V6\V6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826703"/>
            <a:ext cx="1143000" cy="118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Rectangle 86"/>
          <p:cNvSpPr/>
          <p:nvPr/>
        </p:nvSpPr>
        <p:spPr bwMode="auto">
          <a:xfrm>
            <a:off x="6106602" y="1325880"/>
            <a:ext cx="2351598" cy="1243700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204" name="TextBox 49"/>
          <p:cNvSpPr txBox="1">
            <a:spLocks noChangeArrowheads="1"/>
          </p:cNvSpPr>
          <p:nvPr/>
        </p:nvSpPr>
        <p:spPr bwMode="auto">
          <a:xfrm rot="-5400000">
            <a:off x="821419" y="1829026"/>
            <a:ext cx="958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 Cases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6280808" y="2395960"/>
            <a:ext cx="1809896" cy="1336825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91" name="AutoShape 6"/>
          <p:cNvSpPr>
            <a:spLocks noChangeArrowheads="1"/>
          </p:cNvSpPr>
          <p:nvPr/>
        </p:nvSpPr>
        <p:spPr bwMode="auto">
          <a:xfrm>
            <a:off x="6322611" y="3746390"/>
            <a:ext cx="1668449" cy="428045"/>
          </a:xfrm>
          <a:prstGeom prst="flowChartAlternateProcess">
            <a:avLst/>
          </a:prstGeom>
          <a:solidFill>
            <a:srgbClr val="FFCC00">
              <a:alpha val="82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92" name="Rectangle 91"/>
          <p:cNvSpPr/>
          <p:nvPr/>
        </p:nvSpPr>
        <p:spPr bwMode="auto">
          <a:xfrm>
            <a:off x="6280726" y="4182387"/>
            <a:ext cx="1601550" cy="278296"/>
          </a:xfrm>
          <a:prstGeom prst="rect">
            <a:avLst/>
          </a:prstGeom>
          <a:solidFill>
            <a:schemeClr val="bg1">
              <a:alpha val="84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88" name="AutoShape 6"/>
          <p:cNvSpPr>
            <a:spLocks noChangeArrowheads="1"/>
          </p:cNvSpPr>
          <p:nvPr/>
        </p:nvSpPr>
        <p:spPr bwMode="auto">
          <a:xfrm>
            <a:off x="643493" y="2581839"/>
            <a:ext cx="7772400" cy="1752600"/>
          </a:xfrm>
          <a:prstGeom prst="flowChartAlternateProcess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1392644" name="AutoShape 4"/>
          <p:cNvSpPr>
            <a:spLocks noChangeArrowheads="1"/>
          </p:cNvSpPr>
          <p:nvPr/>
        </p:nvSpPr>
        <p:spPr bwMode="auto">
          <a:xfrm>
            <a:off x="1737866" y="1786164"/>
            <a:ext cx="857849" cy="665163"/>
          </a:xfrm>
          <a:prstGeom prst="flowChartAlternateProcess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392648" name="AutoShape 8"/>
          <p:cNvSpPr>
            <a:spLocks noChangeArrowheads="1"/>
          </p:cNvSpPr>
          <p:nvPr/>
        </p:nvSpPr>
        <p:spPr bwMode="auto">
          <a:xfrm flipV="1">
            <a:off x="1887297" y="2416402"/>
            <a:ext cx="588963" cy="2921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US" sz="1100"/>
          </a:p>
        </p:txBody>
      </p:sp>
      <p:sp>
        <p:nvSpPr>
          <p:cNvPr id="7183" name="Rectangle 16"/>
          <p:cNvSpPr>
            <a:spLocks noChangeArrowheads="1"/>
          </p:cNvSpPr>
          <p:nvPr/>
        </p:nvSpPr>
        <p:spPr bwMode="auto">
          <a:xfrm>
            <a:off x="1753947" y="1874756"/>
            <a:ext cx="85566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Authoring Application </a:t>
            </a:r>
            <a:r>
              <a:rPr lang="en-US" sz="900" b="1" dirty="0">
                <a:solidFill>
                  <a:schemeClr val="tx1"/>
                </a:solidFill>
              </a:rPr>
              <a:t>Integration</a:t>
            </a:r>
          </a:p>
        </p:txBody>
      </p:sp>
      <p:sp>
        <p:nvSpPr>
          <p:cNvPr id="47" name="Rectangle 38"/>
          <p:cNvSpPr>
            <a:spLocks noChangeArrowheads="1"/>
          </p:cNvSpPr>
          <p:nvPr/>
        </p:nvSpPr>
        <p:spPr bwMode="auto">
          <a:xfrm>
            <a:off x="1836653" y="1510214"/>
            <a:ext cx="7429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78" name="AutoShape 9"/>
          <p:cNvSpPr>
            <a:spLocks noChangeArrowheads="1"/>
          </p:cNvSpPr>
          <p:nvPr/>
        </p:nvSpPr>
        <p:spPr bwMode="auto">
          <a:xfrm rot="10788725">
            <a:off x="1885969" y="2229436"/>
            <a:ext cx="587375" cy="537453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99"/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36000" indent="72000" eaLnBrk="0" hangingPunct="0">
              <a:buClr>
                <a:srgbClr val="FFC000"/>
              </a:buClr>
              <a:defRPr/>
            </a:pPr>
            <a:endParaRPr lang="en-US" sz="1400" dirty="0"/>
          </a:p>
        </p:txBody>
      </p:sp>
      <p:sp>
        <p:nvSpPr>
          <p:cNvPr id="81" name="Rounded Rectangle 80"/>
          <p:cNvSpPr/>
          <p:nvPr/>
        </p:nvSpPr>
        <p:spPr bwMode="auto">
          <a:xfrm>
            <a:off x="1474838" y="1460092"/>
            <a:ext cx="1445341" cy="1002888"/>
          </a:xfrm>
          <a:prstGeom prst="roundRect">
            <a:avLst>
              <a:gd name="adj" fmla="val 5617"/>
            </a:avLst>
          </a:prstGeom>
          <a:solidFill>
            <a:srgbClr val="FFFF99"/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0" rIns="36000" bIns="0" anchor="ctr"/>
          <a:lstStyle/>
          <a:p>
            <a:pPr marL="36000" indent="72000" eaLnBrk="0" hangingPunct="0">
              <a:buClr>
                <a:srgbClr val="FFC000"/>
              </a:buClr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Authoring Application Integration</a:t>
            </a:r>
          </a:p>
          <a:p>
            <a:pPr marL="36000" indent="72000" eaLnBrk="0" hangingPunct="0">
              <a:buClr>
                <a:srgbClr val="FFC000"/>
              </a:buClr>
              <a:buFont typeface="Wingdings" pitchFamily="2" charset="2"/>
              <a:buChar char="ü"/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79" name="AutoShape 6"/>
          <p:cNvSpPr>
            <a:spLocks noChangeArrowheads="1"/>
          </p:cNvSpPr>
          <p:nvPr/>
        </p:nvSpPr>
        <p:spPr bwMode="auto">
          <a:xfrm>
            <a:off x="653143" y="4451577"/>
            <a:ext cx="7772400" cy="1100137"/>
          </a:xfrm>
          <a:prstGeom prst="flowChartAlternateProcess">
            <a:avLst/>
          </a:prstGeom>
          <a:solidFill>
            <a:srgbClr val="FFCC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pic>
        <p:nvPicPr>
          <p:cNvPr id="7184" name="Picture 9" descr="V6-ReferentialG-reduced"/>
          <p:cNvPicPr>
            <a:picLocks noChangeAspect="1" noChangeArrowheads="1"/>
          </p:cNvPicPr>
          <p:nvPr/>
        </p:nvPicPr>
        <p:blipFill>
          <a:blip r:embed="rId4"/>
          <a:srcRect l="44899" t="88651" r="15483" b="685"/>
          <a:stretch>
            <a:fillRect/>
          </a:stretch>
        </p:blipFill>
        <p:spPr bwMode="auto">
          <a:xfrm>
            <a:off x="5966506" y="4570639"/>
            <a:ext cx="2287587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93" name="Picture 9" descr="V6-ReferentialG-reduced"/>
          <p:cNvPicPr>
            <a:picLocks noChangeAspect="1" noChangeArrowheads="1"/>
          </p:cNvPicPr>
          <p:nvPr/>
        </p:nvPicPr>
        <p:blipFill>
          <a:blip r:embed="rId5"/>
          <a:srcRect l="55496" r="37643" b="88522"/>
          <a:stretch>
            <a:fillRect/>
          </a:stretch>
        </p:blipFill>
        <p:spPr bwMode="auto">
          <a:xfrm>
            <a:off x="1974610" y="4435702"/>
            <a:ext cx="393700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4" name="Text Box 37"/>
          <p:cNvSpPr txBox="1">
            <a:spLocks noChangeArrowheads="1"/>
          </p:cNvSpPr>
          <p:nvPr/>
        </p:nvSpPr>
        <p:spPr bwMode="auto">
          <a:xfrm rot="-5400000">
            <a:off x="780937" y="4866708"/>
            <a:ext cx="1039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Connectors</a:t>
            </a:r>
          </a:p>
        </p:txBody>
      </p:sp>
      <p:sp>
        <p:nvSpPr>
          <p:cNvPr id="7212" name="AutoShape 6"/>
          <p:cNvSpPr>
            <a:spLocks noChangeArrowheads="1"/>
          </p:cNvSpPr>
          <p:nvPr/>
        </p:nvSpPr>
        <p:spPr bwMode="auto">
          <a:xfrm>
            <a:off x="2588454" y="4524292"/>
            <a:ext cx="5688853" cy="987759"/>
          </a:xfrm>
          <a:prstGeom prst="flowChartAlternateProcess">
            <a:avLst/>
          </a:prstGeom>
          <a:solidFill>
            <a:srgbClr val="FFCC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79" name="Up-Down Arrow 78"/>
          <p:cNvSpPr/>
          <p:nvPr/>
        </p:nvSpPr>
        <p:spPr>
          <a:xfrm>
            <a:off x="1976197" y="4129314"/>
            <a:ext cx="427038" cy="357188"/>
          </a:xfrm>
          <a:prstGeom prst="upDownArrow">
            <a:avLst>
              <a:gd name="adj1" fmla="val 53530"/>
              <a:gd name="adj2" fmla="val 30588"/>
            </a:avLst>
          </a:prstGeom>
          <a:solidFill>
            <a:srgbClr val="FFE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pic>
        <p:nvPicPr>
          <p:cNvPr id="7200" name="Picture 96" descr="zoom-enovia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51793" y="2594202"/>
            <a:ext cx="3798888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v2003_14_fqx">
  <a:themeElements>
    <a:clrScheme name="ppt_v2003_14_fqx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v2003_14_fqx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ABE9FF">
            <a:alpha val="94902"/>
          </a:srgbClr>
        </a:solidFill>
        <a:ln w="12700" algn="ctr">
          <a:solidFill>
            <a:srgbClr val="000000"/>
          </a:solidFill>
          <a:miter lim="800000"/>
          <a:headEnd/>
          <a:tailEnd/>
        </a:ln>
        <a:effectLst/>
      </a:spPr>
      <a:bodyPr wrap="square" lIns="36000" tIns="36000" rIns="36000" bIns="36000" rtlCol="0" anchor="ctr">
        <a:noAutofit/>
      </a:bodyPr>
      <a:lstStyle>
        <a:defPPr algn="ctr"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36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fr-FR" sz="1200" b="0" i="0" u="none" strike="noStrike" cap="none" normalizeH="0" baseline="0" smtClean="0">
            <a:ln>
              <a:noFill/>
            </a:ln>
            <a:solidFill>
              <a:srgbClr val="120C80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lIns="0" tIns="0" rIns="0" bIns="0" rtlCol="0">
        <a:noAutofit/>
      </a:bodyPr>
      <a:lstStyle>
        <a:defPPr>
          <a:defRPr dirty="0" smtClean="0"/>
        </a:defPPr>
      </a:lstStyle>
    </a:txDef>
  </a:objectDefaults>
  <a:extraClrSchemeLst>
    <a:extraClrScheme>
      <a:clrScheme name="ppt_v2003_14_fqx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2003_14_fqx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v2003_14_fqx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53930</TotalTime>
  <Words>1507</Words>
  <Application>Microsoft PowerPoint</Application>
  <PresentationFormat>On-screen Show (4:3)</PresentationFormat>
  <Paragraphs>407</Paragraphs>
  <Slides>29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ppt_v2003_14_fqx</vt:lpstr>
      <vt:lpstr>PhotoImpact</vt:lpstr>
      <vt:lpstr>Paintbrush Picture</vt:lpstr>
      <vt:lpstr>V6 PLM Enterprise Integration Strategy   How Customers can connect V6 with their existing Enterprise systems ? </vt:lpstr>
      <vt:lpstr>V6 PLM Openness definition</vt:lpstr>
      <vt:lpstr>Dassault Systemes’ PLM2.0 – V6 platform</vt:lpstr>
      <vt:lpstr>Integrating V6 with Heterogeneous Systems</vt:lpstr>
      <vt:lpstr>Agenda</vt:lpstr>
      <vt:lpstr>Integrating V6 with External Systems </vt:lpstr>
      <vt:lpstr>Integrating V6 with External Systems </vt:lpstr>
      <vt:lpstr>Agenda</vt:lpstr>
      <vt:lpstr>Integrating V6 with External Systems  Desktop Applications</vt:lpstr>
      <vt:lpstr>V6 Integration framework for Desktop Applications</vt:lpstr>
      <vt:lpstr>CAD Integration example</vt:lpstr>
      <vt:lpstr>MS Office&amp;Desktop Integration example</vt:lpstr>
      <vt:lpstr>Agenda</vt:lpstr>
      <vt:lpstr>Integrating V6 with External Systems  IP Federation</vt:lpstr>
      <vt:lpstr>3DLive Dashboarding Use Case</vt:lpstr>
      <vt:lpstr>Adaplets: ENOVIA Unique Technology for Federation</vt:lpstr>
      <vt:lpstr>IP Federation Architecture </vt:lpstr>
      <vt:lpstr>IP Federation Connectors</vt:lpstr>
      <vt:lpstr>FederatedeBOM</vt:lpstr>
      <vt:lpstr>Agenda</vt:lpstr>
      <vt:lpstr>DS OOTB Orchestration Example</vt:lpstr>
      <vt:lpstr>V6 xPDM Services: Enabling Process Orchestration</vt:lpstr>
      <vt:lpstr>V6 xPDM Services: Deployment Flexibility</vt:lpstr>
      <vt:lpstr>V6 xPDM Services Footprint for CATIA/DELMIA/SIMULIA V6</vt:lpstr>
      <vt:lpstr>V6 xPDM Services  Footprint for Enterprise Users</vt:lpstr>
      <vt:lpstr>V6 xPDM Services Integration Architecture - OOTB </vt:lpstr>
      <vt:lpstr>V6 xPDM Services Integration Architecture - SOA </vt:lpstr>
      <vt:lpstr>Take Away </vt:lpstr>
      <vt:lpstr>Slide 29</vt:lpstr>
    </vt:vector>
  </TitlesOfParts>
  <Company>Dassault Systemes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ENOVIA</dc:creator>
  <cp:lastModifiedBy>DASSAULT SYSTEMES</cp:lastModifiedBy>
  <cp:revision>1476</cp:revision>
  <dcterms:created xsi:type="dcterms:W3CDTF">2009-01-28T09:18:34Z</dcterms:created>
  <dcterms:modified xsi:type="dcterms:W3CDTF">2009-02-20T17:19:37Z</dcterms:modified>
</cp:coreProperties>
</file>